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39"/>
  </p:notesMasterIdLst>
  <p:sldIdLst>
    <p:sldId id="264" r:id="rId3"/>
    <p:sldId id="273" r:id="rId4"/>
    <p:sldId id="274" r:id="rId5"/>
    <p:sldId id="275" r:id="rId6"/>
    <p:sldId id="276" r:id="rId7"/>
    <p:sldId id="277" r:id="rId8"/>
    <p:sldId id="271" r:id="rId9"/>
    <p:sldId id="272" r:id="rId10"/>
    <p:sldId id="278" r:id="rId11"/>
    <p:sldId id="280" r:id="rId12"/>
    <p:sldId id="262" r:id="rId13"/>
    <p:sldId id="288" r:id="rId14"/>
    <p:sldId id="260" r:id="rId15"/>
    <p:sldId id="299" r:id="rId16"/>
    <p:sldId id="313" r:id="rId17"/>
    <p:sldId id="316" r:id="rId18"/>
    <p:sldId id="317" r:id="rId19"/>
    <p:sldId id="318" r:id="rId20"/>
    <p:sldId id="319" r:id="rId21"/>
    <p:sldId id="314" r:id="rId22"/>
    <p:sldId id="315" r:id="rId23"/>
    <p:sldId id="300" r:id="rId24"/>
    <p:sldId id="301" r:id="rId25"/>
    <p:sldId id="312" r:id="rId26"/>
    <p:sldId id="302" r:id="rId27"/>
    <p:sldId id="304" r:id="rId28"/>
    <p:sldId id="321" r:id="rId29"/>
    <p:sldId id="328" r:id="rId30"/>
    <p:sldId id="322" r:id="rId31"/>
    <p:sldId id="320" r:id="rId32"/>
    <p:sldId id="323" r:id="rId33"/>
    <p:sldId id="324" r:id="rId34"/>
    <p:sldId id="325" r:id="rId35"/>
    <p:sldId id="326" r:id="rId36"/>
    <p:sldId id="327" r:id="rId37"/>
    <p:sldId id="309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41" autoAdjust="0"/>
    <p:restoredTop sz="89070" autoAdjust="0"/>
  </p:normalViewPr>
  <p:slideViewPr>
    <p:cSldViewPr snapToGrid="0">
      <p:cViewPr varScale="1">
        <p:scale>
          <a:sx n="76" d="100"/>
          <a:sy n="76" d="100"/>
        </p:scale>
        <p:origin x="51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media/image1.jpg>
</file>

<file path=ppt/media/image10.gif>
</file>

<file path=ppt/media/image11.gif>
</file>

<file path=ppt/media/image12.png>
</file>

<file path=ppt/media/image13.png>
</file>

<file path=ppt/media/image14.jpeg>
</file>

<file path=ppt/media/image15.jpeg>
</file>

<file path=ppt/media/image16.gif>
</file>

<file path=ppt/media/image17.gif>
</file>

<file path=ppt/media/image18.jpg>
</file>

<file path=ppt/media/image19.jpg>
</file>

<file path=ppt/media/image2.png>
</file>

<file path=ppt/media/image20.jpeg>
</file>

<file path=ppt/media/image21.gif>
</file>

<file path=ppt/media/image22.gif>
</file>

<file path=ppt/media/image23.jpeg>
</file>

<file path=ppt/media/image24.jpeg>
</file>

<file path=ppt/media/image3.png>
</file>

<file path=ppt/media/image4.jpg>
</file>

<file path=ppt/media/image5.jpg>
</file>

<file path=ppt/media/image6.gif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67EC4-97EE-4E67-830E-A8353C7FC96B}" type="datetimeFigureOut">
              <a:rPr lang="zh-CN" altLang="en-US" smtClean="0"/>
              <a:t>2017/3/24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0CDF9-FA68-4141-BF0F-83DF20463D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451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5682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1.</a:t>
            </a:r>
            <a:r>
              <a:rPr lang="zh-CN" altLang="en-US" dirty="0" smtClean="0"/>
              <a:t>你好吗？</a:t>
            </a:r>
            <a:endParaRPr lang="en-US" altLang="zh-CN" dirty="0" smtClean="0"/>
          </a:p>
          <a:p>
            <a:r>
              <a:rPr lang="zh-CN" altLang="en-US" dirty="0" smtClean="0"/>
              <a:t>   常用问候语。回答一般是“我很好”等套语。一般用于已经认识的人之间。</a:t>
            </a:r>
            <a:endParaRPr lang="en-US" altLang="zh-CN" dirty="0" smtClean="0"/>
          </a:p>
          <a:p>
            <a:r>
              <a:rPr lang="zh-CN" altLang="en-US" dirty="0" smtClean="0"/>
              <a:t>“你好吗” </a:t>
            </a:r>
            <a:r>
              <a:rPr lang="en-US" altLang="zh-CN" dirty="0" smtClean="0"/>
              <a:t>is</a:t>
            </a:r>
            <a:r>
              <a:rPr lang="en-US" altLang="zh-CN" baseline="0" dirty="0" smtClean="0"/>
              <a:t> a common greeting. One of the commonly used answer is “</a:t>
            </a:r>
            <a:r>
              <a:rPr lang="zh-CN" altLang="en-US" baseline="0" dirty="0" smtClean="0"/>
              <a:t>我很好</a:t>
            </a:r>
            <a:r>
              <a:rPr lang="en-US" altLang="zh-CN" baseline="0" dirty="0" smtClean="0"/>
              <a:t>”</a:t>
            </a:r>
            <a:r>
              <a:rPr lang="zh-CN" altLang="en-US" baseline="0" dirty="0" smtClean="0"/>
              <a:t>。</a:t>
            </a:r>
            <a:r>
              <a:rPr lang="en-US" altLang="zh-CN" baseline="0" dirty="0" smtClean="0"/>
              <a:t>It is used between people who have already met each other.</a:t>
            </a:r>
          </a:p>
          <a:p>
            <a:r>
              <a:rPr lang="en-US" altLang="zh-CN" baseline="0" dirty="0" smtClean="0"/>
              <a:t>2.</a:t>
            </a:r>
            <a:r>
              <a:rPr lang="zh-CN" altLang="en-US" baseline="0" dirty="0" smtClean="0"/>
              <a:t>你呢？</a:t>
            </a:r>
            <a:endParaRPr lang="en-US" altLang="zh-CN" baseline="0" dirty="0" smtClean="0"/>
          </a:p>
          <a:p>
            <a:r>
              <a:rPr lang="zh-CN" altLang="en-US" baseline="0" dirty="0" smtClean="0"/>
              <a:t>  </a:t>
            </a:r>
            <a:r>
              <a:rPr lang="en-US" altLang="zh-CN" baseline="0" dirty="0" smtClean="0"/>
              <a:t>“……</a:t>
            </a:r>
            <a:r>
              <a:rPr lang="zh-CN" altLang="en-US" baseline="0" dirty="0" smtClean="0"/>
              <a:t>呢</a:t>
            </a:r>
            <a:r>
              <a:rPr lang="en-US" altLang="zh-CN" baseline="0" dirty="0" smtClean="0"/>
              <a:t>”</a:t>
            </a:r>
            <a:r>
              <a:rPr lang="zh-CN" altLang="en-US" baseline="0" dirty="0" smtClean="0"/>
              <a:t> 承接上面的话题提出问题。</a:t>
            </a:r>
            <a:endParaRPr lang="en-US" altLang="zh-CN" baseline="0" dirty="0" smtClean="0"/>
          </a:p>
          <a:p>
            <a:r>
              <a:rPr lang="zh-CN" altLang="en-US" baseline="0" dirty="0" smtClean="0"/>
              <a:t>  “</a:t>
            </a:r>
            <a:r>
              <a:rPr lang="en-US" altLang="zh-CN" baseline="0" dirty="0" smtClean="0"/>
              <a:t>……</a:t>
            </a:r>
            <a:r>
              <a:rPr lang="zh-CN" altLang="en-US" baseline="0" dirty="0" smtClean="0"/>
              <a:t>呢”</a:t>
            </a:r>
            <a:r>
              <a:rPr lang="en-US" altLang="zh-CN" baseline="0" dirty="0" smtClean="0"/>
              <a:t> is used to ask the same question as asked before.</a:t>
            </a:r>
          </a:p>
          <a:p>
            <a:r>
              <a:rPr lang="en-US" altLang="zh-CN" baseline="0" dirty="0" smtClean="0"/>
              <a:t>3.</a:t>
            </a:r>
            <a:r>
              <a:rPr lang="zh-CN" altLang="en-US" baseline="0" dirty="0" smtClean="0"/>
              <a:t> 他们也都很好。</a:t>
            </a:r>
            <a:endParaRPr lang="en-US" altLang="zh-CN" baseline="0" dirty="0" smtClean="0"/>
          </a:p>
          <a:p>
            <a:r>
              <a:rPr lang="zh-CN" altLang="en-US" baseline="0" dirty="0" smtClean="0"/>
              <a:t>   “也”和“都”只能用在主语之后 动词或形容词之前。“也”和‘“都”修饰同一个动词或形容词时，“也”用在“都”的前面。</a:t>
            </a:r>
            <a:endParaRPr lang="en-US" altLang="zh-CN" baseline="0" dirty="0" smtClean="0"/>
          </a:p>
          <a:p>
            <a:r>
              <a:rPr lang="zh-CN" altLang="en-US" baseline="0" dirty="0" smtClean="0"/>
              <a:t>“也”</a:t>
            </a:r>
            <a:r>
              <a:rPr lang="en-US" altLang="zh-CN" baseline="0" dirty="0" smtClean="0"/>
              <a:t>and “</a:t>
            </a:r>
            <a:r>
              <a:rPr lang="zh-CN" altLang="en-US" baseline="0" dirty="0" smtClean="0"/>
              <a:t>都</a:t>
            </a:r>
            <a:r>
              <a:rPr lang="en-US" altLang="zh-CN" baseline="0" dirty="0" smtClean="0"/>
              <a:t>”are only used before verbs and adjectives, after subjects. If “</a:t>
            </a:r>
            <a:r>
              <a:rPr lang="zh-CN" altLang="en-US" baseline="0" dirty="0" smtClean="0"/>
              <a:t>也</a:t>
            </a:r>
            <a:r>
              <a:rPr lang="en-US" altLang="zh-CN" baseline="0" dirty="0" smtClean="0"/>
              <a:t>”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 “</a:t>
            </a:r>
            <a:r>
              <a:rPr lang="zh-CN" altLang="en-US" baseline="0" dirty="0" smtClean="0"/>
              <a:t>都</a:t>
            </a:r>
            <a:r>
              <a:rPr lang="en-US" altLang="zh-CN" baseline="0" dirty="0" smtClean="0"/>
              <a:t>”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both modify the same verb or adjective, “</a:t>
            </a:r>
            <a:r>
              <a:rPr lang="zh-CN" altLang="en-US" baseline="0" dirty="0" smtClean="0"/>
              <a:t>也</a:t>
            </a:r>
            <a:r>
              <a:rPr lang="en-US" altLang="zh-CN" baseline="0" dirty="0" smtClean="0"/>
              <a:t>”should precede “</a:t>
            </a:r>
            <a:r>
              <a:rPr lang="zh-CN" altLang="en-US" baseline="0" dirty="0" smtClean="0"/>
              <a:t>都</a:t>
            </a:r>
            <a:r>
              <a:rPr lang="en-US" altLang="zh-CN" baseline="0" dirty="0" smtClean="0"/>
              <a:t>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981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208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915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978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2792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2422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334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4759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7358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20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202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2030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21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2492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484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23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4456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24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2016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25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8850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26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291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27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7616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28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8696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29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7805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30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3396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8389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31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8827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32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16279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33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61139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34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6568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35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85068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>
                <a:solidFill>
                  <a:prstClr val="black"/>
                </a:solidFill>
              </a:rPr>
              <a:pPr/>
              <a:t>36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151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890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268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978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你好</a:t>
            </a:r>
            <a:endParaRPr lang="en-US" altLang="zh-CN" dirty="0" smtClean="0"/>
          </a:p>
          <a:p>
            <a:r>
              <a:rPr lang="en-US" altLang="zh-CN" baseline="0" dirty="0" smtClean="0"/>
              <a:t>  </a:t>
            </a:r>
            <a:r>
              <a:rPr lang="zh-CN" altLang="en-US" baseline="0" dirty="0" smtClean="0"/>
              <a:t> 日常问候语。任何时间、任何场合以及任何身份的人都可以使用。对方的回答也应是“你好”</a:t>
            </a:r>
            <a:endParaRPr lang="en-US" altLang="zh-CN" baseline="0" dirty="0" smtClean="0"/>
          </a:p>
          <a:p>
            <a:r>
              <a:rPr lang="en-US" altLang="zh-CN" baseline="0" dirty="0" smtClean="0"/>
              <a:t>   It is a common greeting. It may be used anywhere, at any time and by anybody “</a:t>
            </a:r>
            <a:r>
              <a:rPr lang="zh-CN" altLang="en-US" baseline="0" dirty="0" smtClean="0"/>
              <a:t>你好</a:t>
            </a:r>
            <a:r>
              <a:rPr lang="en-US" altLang="zh-CN" baseline="0" dirty="0" smtClean="0"/>
              <a:t>” . The answer to it from the person addressed to is also </a:t>
            </a:r>
          </a:p>
          <a:p>
            <a:r>
              <a:rPr lang="en-US" altLang="zh-CN" baseline="0" dirty="0" smtClean="0"/>
              <a:t>2.</a:t>
            </a:r>
            <a:r>
              <a:rPr lang="zh-CN" altLang="en-US" baseline="0" dirty="0" smtClean="0"/>
              <a:t>“您”是“你”的敬称。“您”</a:t>
            </a:r>
            <a:r>
              <a:rPr lang="en-US" altLang="zh-CN" baseline="0" dirty="0" smtClean="0"/>
              <a:t>is a polite expression of “</a:t>
            </a:r>
            <a:r>
              <a:rPr lang="zh-CN" altLang="en-US" baseline="0" dirty="0" smtClean="0"/>
              <a:t>你</a:t>
            </a:r>
            <a:r>
              <a:rPr lang="en-US" altLang="zh-CN" baseline="0" dirty="0" smtClean="0"/>
              <a:t>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609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4635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BB924-28C1-4EF7-A019-613D541E4AA8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744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060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13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7"/>
            <a:ext cx="2628900" cy="581183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5" y="365127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9277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0827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773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3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8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906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8058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5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5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1645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2997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6386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30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49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9895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30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5424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726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7"/>
            <a:ext cx="2628900" cy="581183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5" y="365127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810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3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8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729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666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5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5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916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220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31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30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1353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30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13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639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F20FC-145E-4034-86AC-8B4FEA629A51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2017/3/24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917A1-3B14-48C2-8A2E-F3CB7EC4523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43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323379" y="436487"/>
            <a:ext cx="10515600" cy="1325563"/>
          </a:xfrm>
        </p:spPr>
        <p:txBody>
          <a:bodyPr>
            <a:normAutofit/>
          </a:bodyPr>
          <a:lstStyle/>
          <a:p>
            <a:endParaRPr lang="en-US" altLang="zh-CN" sz="3600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1236511" y="1665421"/>
            <a:ext cx="10515600" cy="435133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 </a:t>
            </a:r>
            <a:r>
              <a:rPr lang="en-US" altLang="zh-CN" sz="2400" dirty="0"/>
              <a:t>1.</a:t>
            </a:r>
            <a:r>
              <a:rPr lang="zh-CN" altLang="en-US" sz="2400" dirty="0"/>
              <a:t>生词      </a:t>
            </a:r>
            <a:r>
              <a:rPr lang="en-US" altLang="zh-CN" sz="2400" dirty="0"/>
              <a:t>New </a:t>
            </a:r>
            <a:r>
              <a:rPr lang="en-US" altLang="zh-CN" sz="2400" dirty="0" smtClean="0"/>
              <a:t>Words</a:t>
            </a:r>
            <a:endParaRPr lang="en-US" altLang="zh-CN" sz="2400" dirty="0"/>
          </a:p>
          <a:p>
            <a:r>
              <a:rPr lang="zh-CN" altLang="en-US" sz="2400" dirty="0"/>
              <a:t>天气         </a:t>
            </a:r>
            <a:r>
              <a:rPr lang="en-US" altLang="zh-CN" sz="2400" dirty="0" err="1"/>
              <a:t>tiānqì</a:t>
            </a:r>
            <a:r>
              <a:rPr lang="en-US" altLang="zh-CN" sz="2400" dirty="0"/>
              <a:t>                 weather</a:t>
            </a:r>
          </a:p>
          <a:p>
            <a:r>
              <a:rPr lang="zh-CN" altLang="en-US" sz="2400" dirty="0"/>
              <a:t>今天         </a:t>
            </a:r>
            <a:r>
              <a:rPr lang="en-US" altLang="zh-CN" sz="2400" dirty="0" err="1"/>
              <a:t>Jīntiān</a:t>
            </a:r>
            <a:r>
              <a:rPr lang="en-US" altLang="zh-CN" sz="2400" dirty="0"/>
              <a:t>                </a:t>
            </a:r>
            <a:r>
              <a:rPr lang="en-US" altLang="zh-CN" sz="2400" dirty="0" smtClean="0"/>
              <a:t>Today</a:t>
            </a:r>
            <a:endParaRPr lang="en-US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408" y="1572926"/>
            <a:ext cx="3567253" cy="284027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96215" y="3686450"/>
            <a:ext cx="926474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/>
              <a:t>     2</a:t>
            </a:r>
            <a:r>
              <a:rPr lang="en-US" altLang="zh-CN" sz="2400" dirty="0"/>
              <a:t>.</a:t>
            </a:r>
            <a:r>
              <a:rPr lang="zh-CN" altLang="en-US" sz="2400" dirty="0" smtClean="0"/>
              <a:t>对话 </a:t>
            </a:r>
            <a:r>
              <a:rPr lang="en-US" altLang="zh-CN" sz="2400" dirty="0"/>
              <a:t>Dialogue</a:t>
            </a:r>
          </a:p>
          <a:p>
            <a:endParaRPr lang="en-US" altLang="zh-CN" sz="2400" dirty="0"/>
          </a:p>
          <a:p>
            <a:r>
              <a:rPr lang="en-US" altLang="zh-CN" sz="2400" dirty="0" err="1"/>
              <a:t>Jīntiān</a:t>
            </a:r>
            <a:r>
              <a:rPr lang="en-US" altLang="zh-CN" sz="2400" dirty="0"/>
              <a:t> </a:t>
            </a:r>
            <a:r>
              <a:rPr lang="en-US" altLang="zh-CN" sz="2400" dirty="0" err="1"/>
              <a:t>tiānqì</a:t>
            </a:r>
            <a:r>
              <a:rPr lang="en-US" altLang="zh-CN" sz="2400" dirty="0"/>
              <a:t> </a:t>
            </a:r>
            <a:r>
              <a:rPr lang="en-US" altLang="zh-CN" sz="2400" dirty="0" err="1"/>
              <a:t>zhēnhǎo</a:t>
            </a:r>
            <a:r>
              <a:rPr lang="en-US" altLang="zh-CN" sz="2400" dirty="0"/>
              <a:t>!</a:t>
            </a:r>
          </a:p>
          <a:p>
            <a:r>
              <a:rPr lang="en-US" altLang="zh-CN" sz="2400" dirty="0"/>
              <a:t>  </a:t>
            </a:r>
            <a:r>
              <a:rPr lang="zh-CN" altLang="en-US" sz="2400" dirty="0"/>
              <a:t>今天   天气   真好！                    </a:t>
            </a:r>
            <a:r>
              <a:rPr lang="en-US" altLang="zh-CN" sz="2400" dirty="0"/>
              <a:t>The weather is really nice today!</a:t>
            </a:r>
          </a:p>
          <a:p>
            <a:r>
              <a:rPr lang="en-US" altLang="zh-CN" sz="2400" dirty="0" err="1"/>
              <a:t>Jīntiān</a:t>
            </a:r>
            <a:r>
              <a:rPr lang="en-US" altLang="zh-CN" sz="2400" dirty="0"/>
              <a:t> </a:t>
            </a:r>
            <a:r>
              <a:rPr lang="en-US" altLang="zh-CN" sz="2400" dirty="0" err="1"/>
              <a:t>zhēnlěng</a:t>
            </a:r>
            <a:r>
              <a:rPr lang="en-US" altLang="zh-CN" sz="2400" dirty="0"/>
              <a:t> /</a:t>
            </a:r>
            <a:r>
              <a:rPr lang="en-US" altLang="zh-CN" sz="2400" dirty="0" err="1"/>
              <a:t>zhēnrè</a:t>
            </a:r>
            <a:r>
              <a:rPr lang="en-US" altLang="zh-CN" sz="2400" dirty="0"/>
              <a:t>!</a:t>
            </a:r>
          </a:p>
          <a:p>
            <a:r>
              <a:rPr lang="en-US" altLang="zh-CN" sz="2400" dirty="0"/>
              <a:t>  </a:t>
            </a:r>
            <a:r>
              <a:rPr lang="zh-CN" altLang="en-US" sz="2400" dirty="0"/>
              <a:t>今天      真冷／真热！                </a:t>
            </a:r>
            <a:r>
              <a:rPr lang="en-US" altLang="zh-CN" sz="2400" dirty="0"/>
              <a:t>Today is really cold/hot!</a:t>
            </a:r>
          </a:p>
        </p:txBody>
      </p:sp>
    </p:spTree>
    <p:extLst>
      <p:ext uri="{BB962C8B-B14F-4D97-AF65-F5344CB8AC3E}">
        <p14:creationId xmlns:p14="http://schemas.microsoft.com/office/powerpoint/2010/main" val="349124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367186" y="330000"/>
            <a:ext cx="10515600" cy="958562"/>
          </a:xfrm>
        </p:spPr>
        <p:txBody>
          <a:bodyPr/>
          <a:lstStyle/>
          <a:p>
            <a:r>
              <a:rPr lang="zh-CN" altLang="en-US" b="1" dirty="0"/>
              <a:t>问候 </a:t>
            </a:r>
            <a:r>
              <a:rPr lang="en-US" altLang="zh-CN" b="1" dirty="0"/>
              <a:t>Greetings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1441644" y="1496195"/>
            <a:ext cx="5069549" cy="4565477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b="1" dirty="0"/>
              <a:t> </a:t>
            </a:r>
            <a:r>
              <a:rPr lang="en-US" altLang="zh-CN" b="1" dirty="0"/>
              <a:t>2. </a:t>
            </a:r>
            <a:r>
              <a:rPr lang="zh-CN" altLang="en-US" b="1" dirty="0" smtClean="0"/>
              <a:t>对话 </a:t>
            </a:r>
            <a:r>
              <a:rPr lang="en-US" altLang="zh-CN" b="1" dirty="0" smtClean="0"/>
              <a:t>Dialogue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(1)A: </a:t>
            </a:r>
            <a:r>
              <a:rPr lang="en-US" altLang="zh-CN" dirty="0" err="1" smtClean="0">
                <a:solidFill>
                  <a:schemeClr val="accent2">
                    <a:lumMod val="50000"/>
                  </a:schemeClr>
                </a:solidFill>
              </a:rPr>
              <a:t>Nǐ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hǎo</a:t>
            </a:r>
            <a:r>
              <a:rPr lang="en-US" altLang="zh-CN" dirty="0" smtClean="0"/>
              <a:t> ma ?</a:t>
            </a:r>
          </a:p>
          <a:p>
            <a:r>
              <a:rPr lang="en-US" altLang="zh-CN" dirty="0" smtClean="0"/>
              <a:t>     A: </a:t>
            </a:r>
            <a:r>
              <a:rPr lang="zh-CN" altLang="en-US" u="sng" dirty="0" smtClean="0">
                <a:solidFill>
                  <a:schemeClr val="accent2">
                    <a:lumMod val="50000"/>
                  </a:schemeClr>
                </a:solidFill>
              </a:rPr>
              <a:t>你</a:t>
            </a:r>
            <a:r>
              <a:rPr lang="zh-CN" altLang="en-US" dirty="0" smtClean="0"/>
              <a:t> 好   吗？</a:t>
            </a:r>
            <a:endParaRPr lang="en-US" altLang="zh-CN" dirty="0" smtClean="0"/>
          </a:p>
          <a:p>
            <a:r>
              <a:rPr lang="en-US" altLang="zh-CN" dirty="0" smtClean="0"/>
              <a:t>     B: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Wǒ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hěn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hǎo</a:t>
            </a:r>
            <a:r>
              <a:rPr lang="en-US" altLang="zh-CN" dirty="0" smtClean="0"/>
              <a:t>.</a:t>
            </a:r>
            <a:r>
              <a:rPr lang="zh-CN" altLang="en-US" dirty="0" smtClean="0"/>
              <a:t>  </a:t>
            </a:r>
            <a:r>
              <a:rPr lang="en-US" altLang="zh-CN" dirty="0" err="1" smtClean="0"/>
              <a:t>Nǐ</a:t>
            </a:r>
            <a:r>
              <a:rPr lang="en-US" altLang="zh-CN" dirty="0" smtClean="0"/>
              <a:t> ne</a:t>
            </a:r>
            <a:r>
              <a:rPr lang="en-US" altLang="zh-CN" dirty="0"/>
              <a:t>?</a:t>
            </a:r>
          </a:p>
          <a:p>
            <a:r>
              <a:rPr lang="zh-CN" altLang="en-US" dirty="0" smtClean="0"/>
              <a:t>     </a:t>
            </a:r>
            <a:r>
              <a:rPr lang="en-US" altLang="zh-CN" dirty="0" smtClean="0"/>
              <a:t>B:</a:t>
            </a:r>
            <a:r>
              <a:rPr lang="zh-CN" altLang="en-US" u="sng" dirty="0" smtClean="0">
                <a:solidFill>
                  <a:schemeClr val="accent2">
                    <a:lumMod val="50000"/>
                  </a:schemeClr>
                </a:solidFill>
              </a:rPr>
              <a:t>我 </a:t>
            </a:r>
            <a:r>
              <a:rPr lang="zh-CN" altLang="en-US" dirty="0" smtClean="0"/>
              <a:t>  很    好。你 呢？</a:t>
            </a:r>
            <a:endParaRPr lang="en-US" altLang="zh-CN" dirty="0" smtClean="0"/>
          </a:p>
          <a:p>
            <a:r>
              <a:rPr lang="en-US" altLang="zh-CN" dirty="0" smtClean="0"/>
              <a:t>     A:Wǒ </a:t>
            </a:r>
            <a:r>
              <a:rPr lang="en-US" altLang="zh-CN" dirty="0" err="1" smtClean="0"/>
              <a:t>yě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hěn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hǎo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r>
              <a:rPr lang="zh-CN" altLang="en-US" dirty="0" smtClean="0"/>
              <a:t>     </a:t>
            </a:r>
            <a:r>
              <a:rPr lang="en-US" altLang="zh-CN" dirty="0" smtClean="0"/>
              <a:t>A:</a:t>
            </a:r>
            <a:r>
              <a:rPr lang="zh-CN" altLang="en-US" dirty="0" smtClean="0"/>
              <a:t>我  也  很   好。</a:t>
            </a:r>
            <a:endParaRPr lang="en-US" altLang="zh-CN" dirty="0" smtClean="0"/>
          </a:p>
          <a:p>
            <a:r>
              <a:rPr lang="en-US" altLang="zh-CN" dirty="0" smtClean="0"/>
              <a:t>     B:Nǐ </a:t>
            </a:r>
            <a:r>
              <a:rPr lang="en-US" altLang="zh-CN" dirty="0" err="1" smtClean="0">
                <a:solidFill>
                  <a:schemeClr val="accent2">
                    <a:lumMod val="50000"/>
                  </a:schemeClr>
                </a:solidFill>
              </a:rPr>
              <a:t>bàba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dirty="0" err="1" smtClean="0">
                <a:solidFill>
                  <a:schemeClr val="accent2">
                    <a:lumMod val="50000"/>
                  </a:schemeClr>
                </a:solidFill>
              </a:rPr>
              <a:t>māma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dirty="0" err="1" smtClean="0"/>
              <a:t>dōu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hǎo</a:t>
            </a:r>
            <a:r>
              <a:rPr lang="en-US" altLang="zh-CN" dirty="0" smtClean="0"/>
              <a:t> ma?</a:t>
            </a:r>
          </a:p>
          <a:p>
            <a:r>
              <a:rPr lang="en-US" altLang="zh-CN" dirty="0" smtClean="0"/>
              <a:t>     B:</a:t>
            </a:r>
            <a:r>
              <a:rPr lang="zh-CN" altLang="en-US" dirty="0" smtClean="0"/>
              <a:t>你</a:t>
            </a:r>
            <a:r>
              <a:rPr lang="zh-CN" altLang="en-US" u="sng" dirty="0" smtClean="0">
                <a:solidFill>
                  <a:schemeClr val="accent2">
                    <a:lumMod val="50000"/>
                  </a:schemeClr>
                </a:solidFill>
              </a:rPr>
              <a:t>爸爸  妈妈   </a:t>
            </a:r>
            <a:r>
              <a:rPr lang="zh-CN" altLang="en-US" dirty="0" smtClean="0"/>
              <a:t>都    好  吗？</a:t>
            </a:r>
            <a:endParaRPr lang="en-US" altLang="zh-CN" dirty="0" smtClean="0"/>
          </a:p>
          <a:p>
            <a:r>
              <a:rPr lang="en-US" altLang="zh-CN" dirty="0" smtClean="0"/>
              <a:t>     A:Tāmen </a:t>
            </a:r>
            <a:r>
              <a:rPr lang="en-US" altLang="zh-CN" dirty="0" err="1" smtClean="0"/>
              <a:t>yě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dōu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hěn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hǎo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     A:</a:t>
            </a:r>
            <a:r>
              <a:rPr lang="zh-CN" altLang="en-US" dirty="0" smtClean="0"/>
              <a:t>  他们   也   都    很    好。</a:t>
            </a:r>
            <a:r>
              <a:rPr lang="en-US" altLang="zh-CN" dirty="0" smtClean="0"/>
              <a:t> </a:t>
            </a:r>
          </a:p>
          <a:p>
            <a:endParaRPr lang="en-US" altLang="zh-CN" dirty="0"/>
          </a:p>
        </p:txBody>
      </p:sp>
      <p:sp>
        <p:nvSpPr>
          <p:cNvPr id="5" name="横卷形 4"/>
          <p:cNvSpPr/>
          <p:nvPr/>
        </p:nvSpPr>
        <p:spPr>
          <a:xfrm>
            <a:off x="6899701" y="1735626"/>
            <a:ext cx="3405442" cy="3499054"/>
          </a:xfrm>
          <a:prstGeom prst="horizontalScroll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519935" y="2205557"/>
            <a:ext cx="104502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/>
              <a:t>nǐ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gēge</a:t>
            </a:r>
            <a:endParaRPr lang="en-US" altLang="zh-CN" sz="2000" dirty="0" smtClean="0"/>
          </a:p>
          <a:p>
            <a:r>
              <a:rPr lang="zh-CN" altLang="en-US" sz="2000" dirty="0" smtClean="0"/>
              <a:t>你哥哥</a:t>
            </a:r>
            <a:endParaRPr lang="en-US" altLang="zh-CN" sz="2000" dirty="0" smtClean="0"/>
          </a:p>
          <a:p>
            <a:r>
              <a:rPr lang="en-US" altLang="zh-CN" sz="2000" dirty="0" err="1" smtClean="0"/>
              <a:t>nǐ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jiějie</a:t>
            </a:r>
            <a:endParaRPr lang="en-US" altLang="zh-CN" sz="2000" dirty="0" smtClean="0"/>
          </a:p>
          <a:p>
            <a:r>
              <a:rPr lang="zh-CN" altLang="en-US" sz="2000" dirty="0" smtClean="0"/>
              <a:t>你姐姐</a:t>
            </a:r>
            <a:endParaRPr lang="en-US" altLang="zh-CN" sz="2000" dirty="0" smtClean="0"/>
          </a:p>
          <a:p>
            <a:r>
              <a:rPr lang="en-US" altLang="zh-CN" sz="2000" dirty="0" err="1" smtClean="0"/>
              <a:t>nǐ</a:t>
            </a:r>
            <a:r>
              <a:rPr lang="zh-CN" altLang="en-US" sz="2000" dirty="0" smtClean="0"/>
              <a:t> </a:t>
            </a:r>
            <a:r>
              <a:rPr lang="en-US" altLang="zh-CN" sz="2000" dirty="0" err="1" smtClean="0"/>
              <a:t>àiren</a:t>
            </a:r>
            <a:endParaRPr lang="en-US" altLang="zh-CN" sz="2000" dirty="0" smtClean="0"/>
          </a:p>
          <a:p>
            <a:r>
              <a:rPr lang="zh-CN" altLang="en-US" sz="2000" dirty="0" smtClean="0"/>
              <a:t>你爱人</a:t>
            </a:r>
            <a:endParaRPr lang="en-US" altLang="zh-CN" sz="2000" dirty="0" smtClean="0"/>
          </a:p>
          <a:p>
            <a:r>
              <a:rPr lang="en-US" altLang="zh-CN" sz="2000" dirty="0" err="1" smtClean="0"/>
              <a:t>nǐ</a:t>
            </a:r>
            <a:r>
              <a:rPr lang="en-US" altLang="zh-CN" sz="2000" dirty="0" smtClean="0"/>
              <a:t> </a:t>
            </a:r>
            <a:r>
              <a:rPr lang="en-US" altLang="zh-CN" sz="2000" dirty="0" err="1"/>
              <a:t>à</a:t>
            </a:r>
            <a:r>
              <a:rPr lang="en-US" altLang="zh-CN" sz="2000" dirty="0" err="1" smtClean="0"/>
              <a:t>iren</a:t>
            </a:r>
            <a:endParaRPr lang="en-US" altLang="zh-CN" sz="2000" dirty="0"/>
          </a:p>
          <a:p>
            <a:r>
              <a:rPr lang="zh-CN" altLang="en-US" sz="2000" dirty="0"/>
              <a:t>你爱人</a:t>
            </a:r>
            <a:endParaRPr lang="en-US" altLang="zh-CN" sz="2000" dirty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zh-CN" altLang="en-US" sz="2000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8750272" y="2324431"/>
            <a:ext cx="0" cy="23214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9034834" y="2212205"/>
            <a:ext cx="104502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/>
              <a:t>tā</a:t>
            </a:r>
            <a:endParaRPr lang="en-US" altLang="zh-CN" sz="2000" dirty="0" smtClean="0"/>
          </a:p>
          <a:p>
            <a:r>
              <a:rPr lang="zh-CN" altLang="en-US" sz="2000" dirty="0"/>
              <a:t>他</a:t>
            </a:r>
            <a:endParaRPr lang="en-US" altLang="zh-CN" sz="2000" dirty="0" smtClean="0"/>
          </a:p>
          <a:p>
            <a:r>
              <a:rPr lang="en-US" altLang="zh-CN" sz="2000" dirty="0" err="1" smtClean="0"/>
              <a:t>tā</a:t>
            </a:r>
            <a:endParaRPr lang="en-US" altLang="zh-CN" sz="2000" dirty="0" smtClean="0"/>
          </a:p>
          <a:p>
            <a:r>
              <a:rPr lang="zh-CN" altLang="en-US" sz="2000" dirty="0" smtClean="0"/>
              <a:t>她</a:t>
            </a:r>
            <a:endParaRPr lang="en-US" altLang="zh-CN" sz="2000" dirty="0" smtClean="0"/>
          </a:p>
          <a:p>
            <a:r>
              <a:rPr lang="en-US" altLang="zh-CN" sz="2000" dirty="0" err="1" smtClean="0"/>
              <a:t>tā</a:t>
            </a:r>
            <a:endParaRPr lang="en-US" altLang="zh-CN" sz="2000" dirty="0"/>
          </a:p>
          <a:p>
            <a:r>
              <a:rPr lang="zh-CN" altLang="en-US" sz="2000" dirty="0"/>
              <a:t>他</a:t>
            </a:r>
            <a:endParaRPr lang="en-US" altLang="zh-CN" sz="2000" dirty="0"/>
          </a:p>
          <a:p>
            <a:r>
              <a:rPr lang="en-US" altLang="zh-CN" sz="2000" dirty="0" err="1" smtClean="0"/>
              <a:t>tā</a:t>
            </a:r>
            <a:endParaRPr lang="en-US" altLang="zh-CN" sz="2000" dirty="0"/>
          </a:p>
          <a:p>
            <a:r>
              <a:rPr lang="zh-CN" altLang="en-US" sz="2000" dirty="0"/>
              <a:t>她</a:t>
            </a:r>
            <a:endParaRPr lang="en-US" altLang="zh-CN" sz="2000" dirty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63936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5" grpId="0" animBg="1"/>
      <p:bldP spid="8" grpId="0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500498" y="865315"/>
            <a:ext cx="10515600" cy="958562"/>
          </a:xfrm>
        </p:spPr>
        <p:txBody>
          <a:bodyPr/>
          <a:lstStyle/>
          <a:p>
            <a:r>
              <a:rPr lang="zh-CN" altLang="en-US" b="1" dirty="0"/>
              <a:t>问候 </a:t>
            </a:r>
            <a:r>
              <a:rPr lang="en-US" altLang="zh-CN" b="1" dirty="0"/>
              <a:t>Greetings</a:t>
            </a:r>
          </a:p>
        </p:txBody>
      </p:sp>
      <p:sp>
        <p:nvSpPr>
          <p:cNvPr id="18" name="内容占位符 6"/>
          <p:cNvSpPr txBox="1">
            <a:spLocks/>
          </p:cNvSpPr>
          <p:nvPr/>
        </p:nvSpPr>
        <p:spPr>
          <a:xfrm>
            <a:off x="1534138" y="2025326"/>
            <a:ext cx="5069549" cy="2558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3200" dirty="0" smtClean="0"/>
          </a:p>
          <a:p>
            <a:r>
              <a:rPr lang="en-US" altLang="zh-CN" sz="3200" dirty="0" smtClean="0"/>
              <a:t>(2)A: </a:t>
            </a:r>
            <a:r>
              <a:rPr lang="en-US" altLang="zh-CN" sz="3200" dirty="0" err="1" smtClean="0"/>
              <a:t>Nǐ</a:t>
            </a:r>
            <a:r>
              <a:rPr lang="en-US" altLang="zh-CN" sz="3200" dirty="0" smtClean="0"/>
              <a:t> </a:t>
            </a:r>
            <a:r>
              <a:rPr lang="en-US" altLang="zh-CN" sz="3200" dirty="0" err="1" smtClean="0">
                <a:solidFill>
                  <a:schemeClr val="accent2">
                    <a:lumMod val="50000"/>
                  </a:schemeClr>
                </a:solidFill>
              </a:rPr>
              <a:t>máng</a:t>
            </a:r>
            <a:r>
              <a:rPr lang="en-US" altLang="zh-CN" sz="3200" dirty="0" smtClean="0"/>
              <a:t> ma ?</a:t>
            </a:r>
          </a:p>
          <a:p>
            <a:r>
              <a:rPr lang="en-US" altLang="zh-CN" sz="3200" dirty="0" smtClean="0"/>
              <a:t>     A: </a:t>
            </a:r>
            <a:r>
              <a:rPr lang="zh-CN" altLang="en-US" sz="3200" dirty="0" smtClean="0"/>
              <a:t>你   </a:t>
            </a:r>
            <a:r>
              <a:rPr lang="zh-CN" altLang="en-US" sz="3200" u="sng" dirty="0" smtClean="0">
                <a:solidFill>
                  <a:schemeClr val="accent2">
                    <a:lumMod val="50000"/>
                  </a:schemeClr>
                </a:solidFill>
              </a:rPr>
              <a:t>忙</a:t>
            </a:r>
            <a:r>
              <a:rPr lang="zh-CN" altLang="en-US" sz="3200" dirty="0" smtClean="0"/>
              <a:t>   吗？</a:t>
            </a:r>
            <a:endParaRPr lang="en-US" altLang="zh-CN" sz="3200" dirty="0" smtClean="0"/>
          </a:p>
          <a:p>
            <a:r>
              <a:rPr lang="en-US" altLang="zh-CN" sz="3200" dirty="0" smtClean="0"/>
              <a:t>     B:Wǒ </a:t>
            </a:r>
            <a:r>
              <a:rPr lang="en-US" altLang="zh-CN" sz="3200" dirty="0" err="1" smtClean="0"/>
              <a:t>bù</a:t>
            </a:r>
            <a:r>
              <a:rPr lang="en-US" altLang="zh-CN" sz="3200" dirty="0" smtClean="0"/>
              <a:t> </a:t>
            </a:r>
            <a:r>
              <a:rPr lang="en-US" altLang="zh-CN" sz="3200" dirty="0" err="1" smtClean="0">
                <a:solidFill>
                  <a:schemeClr val="accent2">
                    <a:lumMod val="50000"/>
                  </a:schemeClr>
                </a:solidFill>
              </a:rPr>
              <a:t>máng</a:t>
            </a:r>
            <a:r>
              <a:rPr lang="en-US" altLang="zh-CN" sz="3200" dirty="0" smtClean="0"/>
              <a:t>.</a:t>
            </a:r>
            <a:r>
              <a:rPr lang="zh-CN" altLang="en-US" sz="3200" dirty="0" smtClean="0"/>
              <a:t> </a:t>
            </a:r>
            <a:endParaRPr lang="en-US" altLang="zh-CN" sz="3200" dirty="0" smtClean="0"/>
          </a:p>
          <a:p>
            <a:r>
              <a:rPr lang="zh-CN" altLang="en-US" sz="3200" dirty="0" smtClean="0"/>
              <a:t>     </a:t>
            </a:r>
            <a:r>
              <a:rPr lang="en-US" altLang="zh-CN" sz="3200" dirty="0" smtClean="0"/>
              <a:t>B:</a:t>
            </a:r>
            <a:r>
              <a:rPr lang="zh-CN" altLang="en-US" sz="3200" dirty="0" smtClean="0"/>
              <a:t> 我  不   </a:t>
            </a:r>
            <a:r>
              <a:rPr lang="zh-CN" altLang="en-US" sz="3200" u="sng" dirty="0" smtClean="0">
                <a:solidFill>
                  <a:schemeClr val="accent2">
                    <a:lumMod val="50000"/>
                  </a:schemeClr>
                </a:solidFill>
              </a:rPr>
              <a:t>忙</a:t>
            </a:r>
            <a:r>
              <a:rPr lang="zh-CN" altLang="en-US" sz="3200" dirty="0" smtClean="0"/>
              <a:t>。</a:t>
            </a:r>
            <a:endParaRPr lang="en-US" altLang="zh-CN" sz="3200" dirty="0" smtClean="0"/>
          </a:p>
          <a:p>
            <a:endParaRPr lang="en-US" altLang="zh-CN" sz="3200" dirty="0"/>
          </a:p>
        </p:txBody>
      </p:sp>
      <p:sp>
        <p:nvSpPr>
          <p:cNvPr id="4" name="圆角矩形标注 3"/>
          <p:cNvSpPr/>
          <p:nvPr/>
        </p:nvSpPr>
        <p:spPr>
          <a:xfrm>
            <a:off x="5831936" y="1127265"/>
            <a:ext cx="4995721" cy="2615552"/>
          </a:xfrm>
          <a:prstGeom prst="wedgeRoundRect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n w="0"/>
                <a:solidFill>
                  <a:schemeClr val="tx1"/>
                </a:solidFill>
              </a:rPr>
              <a:t>累       </a:t>
            </a:r>
            <a:r>
              <a:rPr lang="en-US" altLang="zh-CN" sz="3200" dirty="0" err="1">
                <a:ln w="0"/>
                <a:solidFill>
                  <a:schemeClr val="tx1"/>
                </a:solidFill>
              </a:rPr>
              <a:t>lèi</a:t>
            </a:r>
            <a:r>
              <a:rPr lang="en-US" altLang="zh-CN" sz="3200" dirty="0">
                <a:ln w="0"/>
                <a:solidFill>
                  <a:schemeClr val="tx1"/>
                </a:solidFill>
              </a:rPr>
              <a:t>            tired</a:t>
            </a:r>
          </a:p>
          <a:p>
            <a:pPr algn="ctr"/>
            <a:r>
              <a:rPr lang="zh-CN" altLang="en-US" sz="3200" dirty="0" smtClean="0">
                <a:ln w="0"/>
                <a:solidFill>
                  <a:schemeClr val="tx1"/>
                </a:solidFill>
              </a:rPr>
              <a:t>   饿       </a:t>
            </a:r>
            <a:r>
              <a:rPr lang="en-US" altLang="zh-CN" sz="3200" dirty="0">
                <a:ln w="0"/>
                <a:solidFill>
                  <a:schemeClr val="tx1"/>
                </a:solidFill>
              </a:rPr>
              <a:t>è              hungry</a:t>
            </a:r>
          </a:p>
          <a:p>
            <a:pPr algn="ctr"/>
            <a:r>
              <a:rPr lang="zh-CN" altLang="en-US" sz="3200" dirty="0" smtClean="0">
                <a:ln w="0"/>
                <a:solidFill>
                  <a:schemeClr val="tx1"/>
                </a:solidFill>
              </a:rPr>
              <a:t> 渴       </a:t>
            </a:r>
            <a:r>
              <a:rPr lang="en-US" altLang="zh-CN" sz="3200" dirty="0" err="1">
                <a:ln w="0"/>
                <a:solidFill>
                  <a:schemeClr val="tx1"/>
                </a:solidFill>
              </a:rPr>
              <a:t>kě</a:t>
            </a:r>
            <a:r>
              <a:rPr lang="en-US" altLang="zh-CN" sz="3200" dirty="0">
                <a:ln w="0"/>
                <a:solidFill>
                  <a:schemeClr val="tx1"/>
                </a:solidFill>
              </a:rPr>
              <a:t>            thirsty</a:t>
            </a:r>
          </a:p>
        </p:txBody>
      </p:sp>
    </p:spTree>
    <p:extLst>
      <p:ext uri="{BB962C8B-B14F-4D97-AF65-F5344CB8AC3E}">
        <p14:creationId xmlns:p14="http://schemas.microsoft.com/office/powerpoint/2010/main" val="361426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610934" y="27997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000" b="1" dirty="0" smtClean="0"/>
              <a:t>第一次</a:t>
            </a:r>
            <a:r>
              <a:rPr lang="zh-CN" altLang="en-US" sz="4000" b="1" dirty="0"/>
              <a:t>见面  </a:t>
            </a:r>
            <a:r>
              <a:rPr lang="en-US" altLang="zh-CN" sz="4000" b="1" dirty="0"/>
              <a:t>First Meeting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926596" y="1552859"/>
            <a:ext cx="10515600" cy="4351339"/>
          </a:xfrm>
        </p:spPr>
        <p:txBody>
          <a:bodyPr/>
          <a:lstStyle/>
          <a:p>
            <a:pPr marL="0" indent="0">
              <a:buNone/>
            </a:pPr>
            <a:r>
              <a:rPr lang="en-US" altLang="zh-CN" b="1" dirty="0" smtClean="0"/>
              <a:t>2</a:t>
            </a:r>
            <a:r>
              <a:rPr lang="en-US" altLang="zh-CN" b="1" dirty="0"/>
              <a:t>. </a:t>
            </a:r>
            <a:r>
              <a:rPr lang="zh-CN" altLang="en-US" b="1" dirty="0" smtClean="0"/>
              <a:t>对话 </a:t>
            </a:r>
            <a:r>
              <a:rPr lang="en-US" altLang="zh-CN" b="1" dirty="0" smtClean="0"/>
              <a:t>Dialogue</a:t>
            </a:r>
          </a:p>
          <a:p>
            <a:pPr marL="0" indent="0">
              <a:buNone/>
            </a:pPr>
            <a:endParaRPr lang="en-US" altLang="zh-CN" b="1" dirty="0" smtClean="0"/>
          </a:p>
          <a:p>
            <a:pPr marL="0" indent="0">
              <a:buNone/>
            </a:pPr>
            <a:endParaRPr lang="en-US" altLang="zh-CN" b="1" dirty="0"/>
          </a:p>
        </p:txBody>
      </p:sp>
      <p:sp>
        <p:nvSpPr>
          <p:cNvPr id="18" name="内容占位符 2"/>
          <p:cNvSpPr txBox="1">
            <a:spLocks/>
          </p:cNvSpPr>
          <p:nvPr/>
        </p:nvSpPr>
        <p:spPr bwMode="auto">
          <a:xfrm>
            <a:off x="1096215" y="2058726"/>
            <a:ext cx="9875520" cy="407289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9728" tIns="54864" rIns="109728" bIns="54864" numCol="1" rtlCol="0" anchor="t" anchorCtr="0" compatLnSpc="1">
            <a:prstTxWarp prst="textNoShape">
              <a:avLst/>
            </a:prstTxWarp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 smtClean="0"/>
              <a:t>Nǐ</a:t>
            </a:r>
            <a:r>
              <a:rPr lang="en-US" altLang="zh-CN" dirty="0" smtClean="0"/>
              <a:t>  </a:t>
            </a:r>
            <a:r>
              <a:rPr lang="en-US" altLang="zh-CN" dirty="0" err="1" smtClean="0"/>
              <a:t>jiào</a:t>
            </a:r>
            <a:r>
              <a:rPr lang="en-US" altLang="zh-CN" dirty="0" smtClean="0"/>
              <a:t> </a:t>
            </a:r>
            <a:r>
              <a:rPr lang="en-US" altLang="zh-CN" dirty="0" err="1" smtClean="0">
                <a:solidFill>
                  <a:srgbClr val="FF0000"/>
                </a:solidFill>
              </a:rPr>
              <a:t>shénme</a:t>
            </a:r>
            <a:r>
              <a:rPr lang="en-US" altLang="zh-CN" dirty="0" smtClean="0">
                <a:solidFill>
                  <a:srgbClr val="FF0000"/>
                </a:solidFill>
              </a:rPr>
              <a:t> </a:t>
            </a:r>
            <a:r>
              <a:rPr lang="en-US" altLang="zh-CN" dirty="0" err="1" smtClean="0"/>
              <a:t>míngzi</a:t>
            </a:r>
            <a:r>
              <a:rPr lang="en-US" altLang="zh-CN" dirty="0" smtClean="0"/>
              <a:t>?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   </a:t>
            </a:r>
            <a:r>
              <a:rPr lang="zh-CN" altLang="en-US" dirty="0" smtClean="0"/>
              <a:t>你   叫    </a:t>
            </a:r>
            <a:r>
              <a:rPr lang="zh-CN" altLang="en-US" dirty="0" smtClean="0">
                <a:solidFill>
                  <a:srgbClr val="FF0000"/>
                </a:solidFill>
              </a:rPr>
              <a:t>什么</a:t>
            </a:r>
            <a:r>
              <a:rPr lang="zh-CN" altLang="en-US" dirty="0" smtClean="0"/>
              <a:t>    名字？</a:t>
            </a:r>
            <a:r>
              <a:rPr lang="en-US" altLang="zh-CN" dirty="0" smtClean="0"/>
              <a:t>                  </a:t>
            </a:r>
            <a:r>
              <a:rPr lang="en-US" altLang="zh-CN" dirty="0" smtClean="0">
                <a:solidFill>
                  <a:srgbClr val="FF0000"/>
                </a:solidFill>
              </a:rPr>
              <a:t> What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 smtClean="0"/>
              <a:t>is your name?</a:t>
            </a:r>
            <a:endParaRPr lang="en-US" altLang="zh-CN" dirty="0"/>
          </a:p>
          <a:p>
            <a:r>
              <a:rPr lang="en-US" altLang="zh-CN" dirty="0" err="1" smtClean="0"/>
              <a:t>Wǒ</a:t>
            </a:r>
            <a:r>
              <a:rPr lang="en-US" altLang="zh-CN" dirty="0" smtClean="0"/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jiào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err="1">
                <a:solidFill>
                  <a:schemeClr val="accent2">
                    <a:lumMod val="50000"/>
                  </a:schemeClr>
                </a:solidFill>
              </a:rPr>
              <a:t>zhāng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accent2">
                    <a:lumMod val="50000"/>
                  </a:schemeClr>
                </a:solidFill>
              </a:rPr>
              <a:t>xiǎo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accent2">
                    <a:lumMod val="50000"/>
                  </a:schemeClr>
                </a:solidFill>
              </a:rPr>
              <a:t>lù</a:t>
            </a:r>
            <a:r>
              <a:rPr lang="en-US" altLang="zh-CN" dirty="0"/>
              <a:t>.</a:t>
            </a:r>
          </a:p>
          <a:p>
            <a:r>
              <a:rPr lang="zh-CN" altLang="en-US" dirty="0"/>
              <a:t>我</a:t>
            </a:r>
            <a:r>
              <a:rPr lang="en-US" altLang="zh-CN" dirty="0"/>
              <a:t>    </a:t>
            </a:r>
            <a:r>
              <a:rPr lang="zh-CN" altLang="en-US" dirty="0">
                <a:solidFill>
                  <a:srgbClr val="FF0000"/>
                </a:solidFill>
              </a:rPr>
              <a:t>叫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/>
              <a:t>   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</a:rPr>
              <a:t>张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</a:rPr>
              <a:t>晓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   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</a:rPr>
              <a:t>露</a:t>
            </a:r>
            <a:r>
              <a:rPr lang="zh-CN" altLang="en-US" dirty="0"/>
              <a:t>。</a:t>
            </a:r>
            <a:r>
              <a:rPr lang="en-US" altLang="zh-CN" dirty="0"/>
              <a:t>                     My name </a:t>
            </a:r>
            <a:r>
              <a:rPr lang="en-US" altLang="zh-CN" dirty="0">
                <a:solidFill>
                  <a:srgbClr val="FF0000"/>
                </a:solidFill>
              </a:rPr>
              <a:t>is</a:t>
            </a:r>
            <a:r>
              <a:rPr lang="en-US" altLang="zh-CN" dirty="0"/>
              <a:t> Zhang </a:t>
            </a:r>
            <a:r>
              <a:rPr lang="en-US" altLang="zh-CN" dirty="0" err="1"/>
              <a:t>Xiaolu</a:t>
            </a:r>
            <a:r>
              <a:rPr lang="en-US" altLang="zh-CN" dirty="0"/>
              <a:t>.</a:t>
            </a:r>
          </a:p>
          <a:p>
            <a:r>
              <a:rPr lang="en-US" altLang="zh-CN" dirty="0" err="1"/>
              <a:t>Nín</a:t>
            </a:r>
            <a:r>
              <a:rPr lang="en-US" altLang="zh-CN" dirty="0"/>
              <a:t>  </a:t>
            </a:r>
            <a:r>
              <a:rPr lang="en-US" altLang="zh-CN" dirty="0" err="1">
                <a:solidFill>
                  <a:srgbClr val="FF0000"/>
                </a:solidFill>
              </a:rPr>
              <a:t>shì</a:t>
            </a:r>
            <a:r>
              <a:rPr lang="en-US" altLang="zh-CN" dirty="0"/>
              <a:t> </a:t>
            </a:r>
            <a:r>
              <a:rPr lang="en-US" altLang="zh-CN" dirty="0" err="1"/>
              <a:t>nǎguó</a:t>
            </a:r>
            <a:r>
              <a:rPr lang="en-US" altLang="zh-CN" dirty="0"/>
              <a:t> </a:t>
            </a:r>
            <a:r>
              <a:rPr lang="en-US" altLang="zh-CN" dirty="0" err="1"/>
              <a:t>rén</a:t>
            </a:r>
            <a:r>
              <a:rPr lang="en-US" altLang="zh-CN" dirty="0"/>
              <a:t>?</a:t>
            </a:r>
          </a:p>
          <a:p>
            <a:r>
              <a:rPr lang="en-US" altLang="zh-CN" dirty="0"/>
              <a:t> </a:t>
            </a:r>
            <a:r>
              <a:rPr lang="zh-CN" altLang="en-US" dirty="0" smtClean="0"/>
              <a:t>您</a:t>
            </a:r>
            <a:r>
              <a:rPr lang="en-US" altLang="zh-CN" dirty="0" smtClean="0"/>
              <a:t>    </a:t>
            </a:r>
            <a:r>
              <a:rPr lang="zh-CN" altLang="en-US" dirty="0">
                <a:solidFill>
                  <a:srgbClr val="FF0000"/>
                </a:solidFill>
              </a:rPr>
              <a:t>是</a:t>
            </a:r>
            <a:r>
              <a:rPr lang="en-US" altLang="zh-CN" dirty="0"/>
              <a:t> </a:t>
            </a:r>
            <a:r>
              <a:rPr lang="zh-CN" altLang="en-US" dirty="0"/>
              <a:t>哪国</a:t>
            </a:r>
            <a:r>
              <a:rPr lang="en-US" altLang="zh-CN" dirty="0"/>
              <a:t>   </a:t>
            </a:r>
            <a:r>
              <a:rPr lang="zh-CN" altLang="en-US" dirty="0"/>
              <a:t>人？</a:t>
            </a:r>
            <a:r>
              <a:rPr lang="en-US" altLang="zh-CN" dirty="0"/>
              <a:t>                           What </a:t>
            </a:r>
            <a:r>
              <a:rPr lang="en-US" altLang="zh-CN" dirty="0">
                <a:solidFill>
                  <a:srgbClr val="FF0000"/>
                </a:solidFill>
              </a:rPr>
              <a:t>is </a:t>
            </a:r>
            <a:r>
              <a:rPr lang="en-US" altLang="zh-CN" dirty="0"/>
              <a:t>your nationality</a:t>
            </a:r>
            <a:r>
              <a:rPr lang="en-US" altLang="zh-CN" dirty="0" smtClean="0"/>
              <a:t>?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44628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580386" y="650864"/>
            <a:ext cx="10515600" cy="1325563"/>
          </a:xfrm>
        </p:spPr>
        <p:txBody>
          <a:bodyPr/>
          <a:lstStyle/>
          <a:p>
            <a:r>
              <a:rPr lang="zh-CN" altLang="en-US" b="1" dirty="0" smtClean="0"/>
              <a:t>告别     </a:t>
            </a:r>
            <a:r>
              <a:rPr lang="en-US" altLang="zh-CN" b="1" dirty="0"/>
              <a:t>Farewell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795863" y="1662441"/>
            <a:ext cx="314960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对话   </a:t>
            </a:r>
            <a:r>
              <a:rPr lang="en-US" altLang="zh-CN" sz="2800" dirty="0" smtClean="0"/>
              <a:t>Dialogue</a:t>
            </a:r>
          </a:p>
          <a:p>
            <a:endParaRPr lang="en-US" altLang="zh-CN" sz="2800" dirty="0" smtClean="0"/>
          </a:p>
          <a:p>
            <a:r>
              <a:rPr lang="en-US" altLang="zh-CN" sz="2800" dirty="0" smtClean="0"/>
              <a:t>(1)A: </a:t>
            </a:r>
            <a:r>
              <a:rPr lang="en-US" altLang="zh-CN" sz="2800" dirty="0" err="1" smtClean="0"/>
              <a:t>Wǎn’an</a:t>
            </a:r>
            <a:r>
              <a:rPr lang="en-US" altLang="zh-CN" sz="2800" dirty="0" smtClean="0"/>
              <a:t> !</a:t>
            </a:r>
          </a:p>
          <a:p>
            <a:r>
              <a:rPr lang="en-US" altLang="zh-CN" sz="2800" dirty="0" smtClean="0"/>
              <a:t>          </a:t>
            </a:r>
            <a:r>
              <a:rPr lang="zh-CN" altLang="en-US" sz="2800" dirty="0" smtClean="0"/>
              <a:t>晚  安</a:t>
            </a:r>
            <a:endParaRPr lang="en-US" altLang="zh-CN" sz="2800" dirty="0" smtClean="0"/>
          </a:p>
          <a:p>
            <a:r>
              <a:rPr lang="en-US" altLang="zh-CN" sz="2800" dirty="0" smtClean="0"/>
              <a:t>     B:  </a:t>
            </a:r>
            <a:r>
              <a:rPr lang="en-US" altLang="zh-CN" sz="2800" dirty="0" err="1" smtClean="0"/>
              <a:t>Wǎn’an</a:t>
            </a:r>
            <a:r>
              <a:rPr lang="en-US" altLang="zh-CN" sz="2800" dirty="0" smtClean="0"/>
              <a:t> !</a:t>
            </a:r>
          </a:p>
          <a:p>
            <a:r>
              <a:rPr lang="en-US" altLang="zh-CN" sz="2800" dirty="0" smtClean="0"/>
              <a:t>         </a:t>
            </a:r>
            <a:r>
              <a:rPr lang="zh-CN" altLang="en-US" sz="2800" dirty="0" smtClean="0"/>
              <a:t>晚  安</a:t>
            </a:r>
          </a:p>
          <a:p>
            <a:endParaRPr lang="en-US" altLang="zh-CN" sz="2800" dirty="0" smtClean="0"/>
          </a:p>
          <a:p>
            <a:r>
              <a:rPr lang="en-US" altLang="zh-CN" sz="2800" dirty="0" smtClean="0"/>
              <a:t>   </a:t>
            </a:r>
          </a:p>
          <a:p>
            <a:r>
              <a:rPr lang="en-US" altLang="zh-CN" sz="2800" dirty="0" smtClean="0"/>
              <a:t> </a:t>
            </a:r>
          </a:p>
          <a:p>
            <a:endParaRPr lang="zh-CN" altLang="en-US" sz="2800" dirty="0"/>
          </a:p>
        </p:txBody>
      </p:sp>
      <p:sp>
        <p:nvSpPr>
          <p:cNvPr id="3" name="文本框 2"/>
          <p:cNvSpPr txBox="1"/>
          <p:nvPr/>
        </p:nvSpPr>
        <p:spPr>
          <a:xfrm>
            <a:off x="1846352" y="4407048"/>
            <a:ext cx="50509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(2)A: </a:t>
            </a:r>
            <a:r>
              <a:rPr lang="en-US" altLang="zh-CN" sz="2800" dirty="0" err="1"/>
              <a:t>Zài</a:t>
            </a:r>
            <a:r>
              <a:rPr lang="en-US" altLang="zh-CN" sz="2800" dirty="0"/>
              <a:t> </a:t>
            </a:r>
            <a:r>
              <a:rPr lang="en-US" altLang="zh-CN" sz="2800" dirty="0" err="1"/>
              <a:t>jiàn</a:t>
            </a:r>
            <a:r>
              <a:rPr lang="en-US" altLang="zh-CN" sz="2800" dirty="0"/>
              <a:t>!</a:t>
            </a:r>
          </a:p>
          <a:p>
            <a:r>
              <a:rPr lang="en-US" altLang="zh-CN" sz="2800" dirty="0"/>
              <a:t>           </a:t>
            </a:r>
            <a:r>
              <a:rPr lang="zh-CN" altLang="en-US" sz="2800" dirty="0"/>
              <a:t>再见</a:t>
            </a:r>
          </a:p>
          <a:p>
            <a:r>
              <a:rPr lang="zh-CN" altLang="en-US" sz="2800" dirty="0"/>
              <a:t>     </a:t>
            </a:r>
            <a:r>
              <a:rPr lang="en-US" altLang="zh-CN" sz="2800" dirty="0" smtClean="0"/>
              <a:t>B</a:t>
            </a:r>
            <a:r>
              <a:rPr lang="en-US" altLang="zh-CN" sz="2800" dirty="0"/>
              <a:t>: </a:t>
            </a:r>
            <a:r>
              <a:rPr lang="en-US" altLang="zh-CN" sz="2800" dirty="0" err="1"/>
              <a:t>Zài</a:t>
            </a:r>
            <a:r>
              <a:rPr lang="en-US" altLang="zh-CN" sz="2800" dirty="0"/>
              <a:t> </a:t>
            </a:r>
            <a:r>
              <a:rPr lang="en-US" altLang="zh-CN" sz="2800" dirty="0" err="1"/>
              <a:t>jiàn</a:t>
            </a:r>
            <a:r>
              <a:rPr lang="en-US" altLang="zh-CN" sz="2800" dirty="0"/>
              <a:t>!</a:t>
            </a:r>
          </a:p>
          <a:p>
            <a:r>
              <a:rPr lang="en-US" altLang="zh-CN" sz="2800" dirty="0"/>
              <a:t>           </a:t>
            </a:r>
            <a:r>
              <a:rPr lang="zh-CN" altLang="en-US" sz="2800" dirty="0"/>
              <a:t>再见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186" y="1767543"/>
            <a:ext cx="2095500" cy="2095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529" y="3968146"/>
            <a:ext cx="20955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323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23550" y="-312516"/>
            <a:ext cx="2245488" cy="224548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-636233" y="-144876"/>
            <a:ext cx="2689956" cy="268995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1203585" y="1571529"/>
            <a:ext cx="1318720" cy="13187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-135807" y="2481617"/>
            <a:ext cx="1947513" cy="194751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479844" y="283383"/>
            <a:ext cx="2606873" cy="260687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439315" y="-685187"/>
            <a:ext cx="1644608" cy="164460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34654" y="4228500"/>
            <a:ext cx="1130239" cy="113023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34652" y="4429124"/>
            <a:ext cx="2798256" cy="279825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23551" y="5404455"/>
            <a:ext cx="1351188" cy="13511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374762" y="5533920"/>
            <a:ext cx="1894088" cy="1894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3972588" y="5808599"/>
            <a:ext cx="1894088" cy="1894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334452" y="3733967"/>
            <a:ext cx="817868" cy="81786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3080662" y="4306415"/>
            <a:ext cx="245420" cy="2454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2630608" y="3754017"/>
            <a:ext cx="245420" cy="2454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488036" y="3536977"/>
            <a:ext cx="245420" cy="2454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4242616" y="4916451"/>
            <a:ext cx="490840" cy="4908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4488040" y="156751"/>
            <a:ext cx="1656813" cy="1656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381398" y="2744960"/>
            <a:ext cx="53186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800" b="1" kern="1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Dǎ</a:t>
            </a:r>
            <a:r>
              <a:rPr lang="en-US" altLang="zh-CN" sz="4800" b="1" kern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800" b="1" kern="1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Diànhuà</a:t>
            </a:r>
            <a:endParaRPr lang="en-US" altLang="zh-CN" sz="4800" b="1" kern="10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4800" b="1" kern="1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打  电话 </a:t>
            </a:r>
            <a:endParaRPr lang="zh-CN" altLang="en-US" sz="4800" b="1" kern="1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5" name="直接连接符 24"/>
          <p:cNvCxnSpPr/>
          <p:nvPr/>
        </p:nvCxnSpPr>
        <p:spPr>
          <a:xfrm flipV="1">
            <a:off x="6619828" y="4314620"/>
            <a:ext cx="4503097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6569013" y="4392430"/>
            <a:ext cx="49434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Making A Phone call</a:t>
            </a:r>
            <a:endParaRPr lang="en-US" altLang="zh-CN" sz="44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01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580386" y="650864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000" b="1" dirty="0"/>
              <a:t>声母</a:t>
            </a:r>
            <a:r>
              <a:rPr lang="en-US" altLang="zh-CN" sz="4000" b="1" dirty="0"/>
              <a:t>+</a:t>
            </a:r>
            <a:r>
              <a:rPr lang="zh-CN" altLang="en-US" sz="4000" b="1" dirty="0"/>
              <a:t>韵母 </a:t>
            </a:r>
            <a:r>
              <a:rPr lang="en-US" altLang="zh-CN" sz="4000" b="1" dirty="0"/>
              <a:t>The Combination of Initials and Finals</a:t>
            </a:r>
          </a:p>
        </p:txBody>
      </p:sp>
      <p:sp>
        <p:nvSpPr>
          <p:cNvPr id="7" name="矩形 6"/>
          <p:cNvSpPr/>
          <p:nvPr/>
        </p:nvSpPr>
        <p:spPr>
          <a:xfrm>
            <a:off x="1635483" y="2403836"/>
            <a:ext cx="10349845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dirty="0">
                <a:solidFill>
                  <a:schemeClr val="accent2">
                    <a:lumMod val="50000"/>
                  </a:schemeClr>
                </a:solidFill>
              </a:rPr>
              <a:t>Initials</a:t>
            </a:r>
          </a:p>
          <a:p>
            <a:r>
              <a:rPr lang="en-US" altLang="zh-CN" sz="4000" dirty="0" smtClean="0"/>
              <a:t>j    q   x</a:t>
            </a:r>
            <a:endParaRPr lang="en-US" altLang="zh-CN" sz="4000" dirty="0"/>
          </a:p>
          <a:p>
            <a:r>
              <a:rPr lang="en-US" altLang="zh-CN" sz="4000" dirty="0">
                <a:solidFill>
                  <a:schemeClr val="accent2">
                    <a:lumMod val="50000"/>
                  </a:schemeClr>
                </a:solidFill>
              </a:rPr>
              <a:t>Finals</a:t>
            </a:r>
          </a:p>
          <a:p>
            <a:r>
              <a:rPr lang="en-US" altLang="zh-CN" sz="4000" dirty="0" err="1" smtClean="0"/>
              <a:t>ia</a:t>
            </a:r>
            <a:r>
              <a:rPr lang="en-US" altLang="zh-CN" sz="4000" dirty="0" smtClean="0"/>
              <a:t>  </a:t>
            </a:r>
            <a:r>
              <a:rPr lang="en-US" altLang="zh-CN" sz="4000" dirty="0" err="1" smtClean="0"/>
              <a:t>ie</a:t>
            </a:r>
            <a:r>
              <a:rPr lang="en-US" altLang="zh-CN" sz="4000" dirty="0" smtClean="0"/>
              <a:t>  </a:t>
            </a:r>
            <a:r>
              <a:rPr lang="en-US" altLang="zh-CN" sz="4000" dirty="0" err="1" smtClean="0"/>
              <a:t>iao</a:t>
            </a:r>
            <a:r>
              <a:rPr lang="en-US" altLang="zh-CN" sz="4000" dirty="0" smtClean="0"/>
              <a:t>  </a:t>
            </a:r>
            <a:r>
              <a:rPr lang="en-US" altLang="zh-CN" sz="4000" dirty="0" err="1" smtClean="0"/>
              <a:t>iou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iu</a:t>
            </a:r>
            <a:r>
              <a:rPr lang="en-US" altLang="zh-CN" sz="4000" dirty="0" smtClean="0"/>
              <a:t>)  </a:t>
            </a:r>
            <a:r>
              <a:rPr lang="en-US" altLang="zh-CN" sz="4000" dirty="0" err="1" smtClean="0"/>
              <a:t>ian</a:t>
            </a:r>
            <a:r>
              <a:rPr lang="en-US" altLang="zh-CN" sz="4000" dirty="0" smtClean="0"/>
              <a:t> in  </a:t>
            </a:r>
            <a:r>
              <a:rPr lang="en-US" altLang="zh-CN" sz="4000" dirty="0" err="1" smtClean="0"/>
              <a:t>iang</a:t>
            </a:r>
            <a:r>
              <a:rPr lang="en-US" altLang="zh-CN" sz="4000" dirty="0" smtClean="0"/>
              <a:t> </a:t>
            </a:r>
            <a:r>
              <a:rPr lang="en-US" altLang="zh-CN" sz="4000" dirty="0" err="1" smtClean="0"/>
              <a:t>ing</a:t>
            </a:r>
            <a:r>
              <a:rPr lang="en-US" altLang="zh-CN" sz="4000" dirty="0" smtClean="0"/>
              <a:t> </a:t>
            </a:r>
            <a:r>
              <a:rPr lang="en-US" altLang="zh-CN" sz="4000" dirty="0" err="1" smtClean="0"/>
              <a:t>iong</a:t>
            </a:r>
            <a:r>
              <a:rPr lang="en-US" altLang="zh-CN" sz="4000" dirty="0" smtClean="0"/>
              <a:t>  </a:t>
            </a:r>
            <a:r>
              <a:rPr lang="en-US" altLang="zh-CN" sz="4000" dirty="0" err="1" smtClean="0"/>
              <a:t>üe</a:t>
            </a:r>
            <a:r>
              <a:rPr lang="en-US" altLang="zh-CN" sz="4000" dirty="0" smtClean="0"/>
              <a:t> </a:t>
            </a:r>
            <a:r>
              <a:rPr lang="en-US" altLang="zh-CN" sz="4000" dirty="0" err="1" smtClean="0"/>
              <a:t>üan</a:t>
            </a:r>
            <a:r>
              <a:rPr lang="en-US" altLang="zh-CN" sz="4000" dirty="0" smtClean="0"/>
              <a:t> </a:t>
            </a:r>
            <a:r>
              <a:rPr lang="en-US" altLang="zh-CN" sz="4000" dirty="0" err="1" smtClean="0"/>
              <a:t>ün</a:t>
            </a:r>
            <a:r>
              <a:rPr lang="en-US" altLang="zh-CN" sz="4000" dirty="0" smtClean="0"/>
              <a:t> </a:t>
            </a:r>
          </a:p>
          <a:p>
            <a:endParaRPr lang="en-US" altLang="zh-CN" sz="4000" dirty="0"/>
          </a:p>
        </p:txBody>
      </p:sp>
    </p:spTree>
    <p:extLst>
      <p:ext uri="{BB962C8B-B14F-4D97-AF65-F5344CB8AC3E}">
        <p14:creationId xmlns:p14="http://schemas.microsoft.com/office/powerpoint/2010/main" val="82871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579675" y="5556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b="1" dirty="0"/>
              <a:t>声母</a:t>
            </a:r>
            <a:r>
              <a:rPr lang="en-US" altLang="zh-CN" sz="3200" b="1" dirty="0"/>
              <a:t>+</a:t>
            </a:r>
            <a:r>
              <a:rPr lang="zh-CN" altLang="en-US" sz="3200" b="1" dirty="0"/>
              <a:t>韵母 </a:t>
            </a:r>
            <a:r>
              <a:rPr lang="en-US" altLang="zh-CN" sz="3200" b="1" dirty="0"/>
              <a:t>The Combination of Initials and Finals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407302" y="1496368"/>
            <a:ext cx="3288924" cy="565641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817031" y="102491"/>
            <a:ext cx="2563525" cy="588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25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534138" y="172288"/>
            <a:ext cx="10485308" cy="1065092"/>
          </a:xfrm>
        </p:spPr>
        <p:txBody>
          <a:bodyPr>
            <a:normAutofit/>
          </a:bodyPr>
          <a:lstStyle/>
          <a:p>
            <a:r>
              <a:rPr lang="en-US" altLang="zh-CN" sz="4000" b="1" dirty="0"/>
              <a:t>Phonetic drills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534137" y="1099269"/>
            <a:ext cx="94713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accent2">
                    <a:lumMod val="50000"/>
                  </a:schemeClr>
                </a:solidFill>
              </a:rPr>
              <a:t>辨声母</a:t>
            </a:r>
            <a:r>
              <a:rPr lang="en-US" altLang="zh-CN" sz="3600" dirty="0" smtClean="0">
                <a:solidFill>
                  <a:schemeClr val="accent2">
                    <a:lumMod val="50000"/>
                  </a:schemeClr>
                </a:solidFill>
              </a:rPr>
              <a:t>Initial discrimination</a:t>
            </a:r>
          </a:p>
          <a:p>
            <a:r>
              <a:rPr lang="en-US" altLang="zh-CN" sz="3600" dirty="0" smtClean="0"/>
              <a:t>(1)</a:t>
            </a:r>
            <a:r>
              <a:rPr lang="en-US" altLang="zh-CN" sz="3600" dirty="0" err="1" smtClean="0"/>
              <a:t>jia</a:t>
            </a:r>
            <a:r>
              <a:rPr lang="en-US" altLang="zh-CN" sz="3600" dirty="0" smtClean="0"/>
              <a:t> –</a:t>
            </a:r>
            <a:r>
              <a:rPr lang="en-US" altLang="zh-CN" sz="3600" dirty="0" err="1" smtClean="0"/>
              <a:t>qia</a:t>
            </a:r>
            <a:r>
              <a:rPr lang="en-US" altLang="zh-CN" sz="3600" dirty="0" smtClean="0"/>
              <a:t>          (2)</a:t>
            </a:r>
            <a:r>
              <a:rPr lang="en-US" altLang="zh-CN" sz="3600" dirty="0" err="1" smtClean="0"/>
              <a:t>qiu-jiu</a:t>
            </a:r>
            <a:r>
              <a:rPr lang="en-US" altLang="zh-CN" sz="3600" dirty="0" smtClean="0"/>
              <a:t>         (3)</a:t>
            </a:r>
            <a:r>
              <a:rPr lang="en-US" altLang="zh-CN" sz="3600" dirty="0" err="1" smtClean="0"/>
              <a:t>xue-que</a:t>
            </a:r>
            <a:endParaRPr lang="en-US" altLang="zh-CN" sz="3600" dirty="0" smtClean="0"/>
          </a:p>
          <a:p>
            <a:r>
              <a:rPr lang="en-US" altLang="zh-CN" sz="3600" dirty="0" smtClean="0"/>
              <a:t>(4)</a:t>
            </a:r>
            <a:r>
              <a:rPr lang="en-US" altLang="zh-CN" sz="3600" dirty="0" err="1" smtClean="0"/>
              <a:t>jing-xing</a:t>
            </a:r>
            <a:r>
              <a:rPr lang="en-US" altLang="zh-CN" sz="3600" dirty="0" smtClean="0"/>
              <a:t>     (5)</a:t>
            </a:r>
            <a:r>
              <a:rPr lang="en-US" altLang="zh-CN" sz="3600" dirty="0" err="1" smtClean="0"/>
              <a:t>qiong-xiong</a:t>
            </a:r>
            <a:r>
              <a:rPr lang="en-US" altLang="zh-CN" sz="3600" dirty="0" smtClean="0"/>
              <a:t>     (6)</a:t>
            </a:r>
            <a:r>
              <a:rPr lang="en-US" altLang="zh-CN" sz="3600" dirty="0" err="1" smtClean="0"/>
              <a:t>xuan-juan</a:t>
            </a:r>
            <a:endParaRPr lang="en-US" altLang="zh-CN" sz="3600" dirty="0" smtClean="0"/>
          </a:p>
          <a:p>
            <a:r>
              <a:rPr lang="en-US" altLang="zh-CN" sz="3600" dirty="0" smtClean="0"/>
              <a:t>(7)Beijing- </a:t>
            </a:r>
            <a:r>
              <a:rPr lang="en-US" altLang="zh-CN" sz="3600" dirty="0" err="1" smtClean="0"/>
              <a:t>beiqing</a:t>
            </a:r>
            <a:r>
              <a:rPr lang="en-US" altLang="zh-CN" sz="3600" dirty="0" smtClean="0"/>
              <a:t>     (8)</a:t>
            </a:r>
            <a:r>
              <a:rPr lang="en-US" altLang="zh-CN" sz="3600" dirty="0" err="1" smtClean="0"/>
              <a:t>xiangxi-xiangji</a:t>
            </a:r>
            <a:r>
              <a:rPr lang="en-US" altLang="zh-CN" sz="3600" dirty="0" smtClean="0"/>
              <a:t>     </a:t>
            </a:r>
            <a:r>
              <a:rPr lang="en-US" altLang="zh-CN" sz="3600" dirty="0"/>
              <a:t>(</a:t>
            </a:r>
            <a:r>
              <a:rPr lang="en-US" altLang="zh-CN" sz="3600" dirty="0" smtClean="0"/>
              <a:t>9)</a:t>
            </a:r>
            <a:r>
              <a:rPr lang="en-US" altLang="zh-CN" sz="3600" dirty="0" err="1" smtClean="0"/>
              <a:t>xiuxue-qiuxue</a:t>
            </a:r>
            <a:r>
              <a:rPr lang="en-US" altLang="zh-CN" sz="3600" dirty="0" smtClean="0"/>
              <a:t>         </a:t>
            </a:r>
            <a:r>
              <a:rPr lang="en-US" altLang="zh-CN" sz="3600" dirty="0"/>
              <a:t>(</a:t>
            </a:r>
            <a:r>
              <a:rPr lang="en-US" altLang="zh-CN" sz="3600" dirty="0" smtClean="0"/>
              <a:t>10)</a:t>
            </a:r>
            <a:r>
              <a:rPr lang="en-US" altLang="zh-CN" sz="3600" dirty="0" err="1" smtClean="0"/>
              <a:t>qianque-xianque</a:t>
            </a:r>
            <a:endParaRPr lang="zh-CN" altLang="en-US" sz="3600" dirty="0"/>
          </a:p>
        </p:txBody>
      </p:sp>
      <p:sp>
        <p:nvSpPr>
          <p:cNvPr id="19" name="文本框 18"/>
          <p:cNvSpPr txBox="1"/>
          <p:nvPr/>
        </p:nvSpPr>
        <p:spPr>
          <a:xfrm>
            <a:off x="1580386" y="3961591"/>
            <a:ext cx="107640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accent2">
                    <a:lumMod val="50000"/>
                  </a:schemeClr>
                </a:solidFill>
              </a:rPr>
              <a:t>辨韵母 </a:t>
            </a:r>
            <a:r>
              <a:rPr lang="en-US" altLang="zh-CN" sz="3600" dirty="0" smtClean="0">
                <a:solidFill>
                  <a:schemeClr val="accent2">
                    <a:lumMod val="50000"/>
                  </a:schemeClr>
                </a:solidFill>
              </a:rPr>
              <a:t>Final discrimination</a:t>
            </a:r>
          </a:p>
          <a:p>
            <a:pPr marL="342900" indent="-342900">
              <a:buAutoNum type="arabicParenBoth"/>
            </a:pPr>
            <a:r>
              <a:rPr lang="en-US" altLang="zh-CN" sz="3600" dirty="0" err="1" smtClean="0"/>
              <a:t>quan-qian</a:t>
            </a:r>
            <a:r>
              <a:rPr lang="en-US" altLang="zh-CN" sz="3600" dirty="0" smtClean="0"/>
              <a:t> 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      (2)</a:t>
            </a:r>
            <a:r>
              <a:rPr lang="en-US" altLang="zh-CN" sz="3600" dirty="0" err="1" smtClean="0"/>
              <a:t>xie-xue</a:t>
            </a:r>
            <a:r>
              <a:rPr lang="zh-CN" altLang="en-US" sz="3600" dirty="0" smtClean="0"/>
              <a:t>         </a:t>
            </a:r>
            <a:r>
              <a:rPr lang="en-US" altLang="zh-CN" sz="3600" dirty="0" smtClean="0"/>
              <a:t> (3)</a:t>
            </a:r>
            <a:r>
              <a:rPr lang="en-US" altLang="zh-CN" sz="3600" dirty="0" err="1" smtClean="0"/>
              <a:t>jiao-jiu</a:t>
            </a:r>
            <a:endParaRPr lang="en-US" altLang="zh-CN" sz="3600" dirty="0" smtClean="0"/>
          </a:p>
          <a:p>
            <a:r>
              <a:rPr lang="en-US" altLang="zh-CN" sz="3600" dirty="0" smtClean="0"/>
              <a:t>(4)</a:t>
            </a:r>
            <a:r>
              <a:rPr lang="en-US" altLang="zh-CN" sz="3600" dirty="0" err="1" smtClean="0"/>
              <a:t>xin-xing</a:t>
            </a:r>
            <a:r>
              <a:rPr lang="en-US" altLang="zh-CN" sz="3600" dirty="0" smtClean="0"/>
              <a:t> </a:t>
            </a:r>
            <a:r>
              <a:rPr lang="zh-CN" altLang="en-US" sz="3600" dirty="0" smtClean="0"/>
              <a:t>     </a:t>
            </a:r>
            <a:r>
              <a:rPr lang="en-US" altLang="zh-CN" sz="3600" dirty="0" smtClean="0"/>
              <a:t>(5)</a:t>
            </a:r>
            <a:r>
              <a:rPr lang="en-US" altLang="zh-CN" sz="3600" dirty="0" err="1" smtClean="0"/>
              <a:t>jian-jiang</a:t>
            </a:r>
            <a:r>
              <a:rPr lang="en-US" altLang="zh-CN" sz="3600" dirty="0" smtClean="0"/>
              <a:t> </a:t>
            </a:r>
            <a:r>
              <a:rPr lang="zh-CN" altLang="en-US" sz="3600" dirty="0" smtClean="0"/>
              <a:t>       </a:t>
            </a:r>
            <a:r>
              <a:rPr lang="en-US" altLang="zh-CN" sz="3600" dirty="0" smtClean="0"/>
              <a:t>(6)</a:t>
            </a:r>
            <a:r>
              <a:rPr lang="en-US" altLang="zh-CN" sz="3600" dirty="0" err="1" smtClean="0"/>
              <a:t>qun-qin</a:t>
            </a:r>
            <a:endParaRPr lang="en-US" altLang="zh-CN" sz="3600" dirty="0" smtClean="0"/>
          </a:p>
          <a:p>
            <a:r>
              <a:rPr lang="en-US" altLang="zh-CN" sz="3600" dirty="0" smtClean="0"/>
              <a:t>(7)</a:t>
            </a:r>
            <a:r>
              <a:rPr lang="en-US" altLang="zh-CN" sz="3600" dirty="0" err="1" smtClean="0"/>
              <a:t>yaopian-youpian</a:t>
            </a:r>
            <a:r>
              <a:rPr lang="en-US" altLang="zh-CN" sz="3600" dirty="0" smtClean="0"/>
              <a:t> </a:t>
            </a:r>
            <a:r>
              <a:rPr lang="zh-CN" altLang="en-US" sz="3600" dirty="0" smtClean="0"/>
              <a:t>     </a:t>
            </a:r>
            <a:r>
              <a:rPr lang="en-US" altLang="zh-CN" sz="3600" dirty="0" smtClean="0"/>
              <a:t>(8)</a:t>
            </a:r>
            <a:r>
              <a:rPr lang="en-US" altLang="zh-CN" sz="3600" dirty="0" err="1" smtClean="0"/>
              <a:t>xianhua-xianghua</a:t>
            </a:r>
            <a:r>
              <a:rPr lang="en-US" altLang="zh-CN" sz="3600" dirty="0" smtClean="0"/>
              <a:t> </a:t>
            </a:r>
          </a:p>
          <a:p>
            <a:r>
              <a:rPr lang="en-US" altLang="zh-CN" sz="3600" dirty="0" smtClean="0"/>
              <a:t>(9)</a:t>
            </a:r>
            <a:r>
              <a:rPr lang="en-US" altLang="zh-CN" sz="3600" dirty="0" err="1" smtClean="0"/>
              <a:t>renmin-renming</a:t>
            </a:r>
            <a:r>
              <a:rPr lang="en-US" altLang="zh-CN" sz="3600" dirty="0" smtClean="0"/>
              <a:t>              (10)</a:t>
            </a:r>
            <a:r>
              <a:rPr lang="en-US" altLang="zh-CN" sz="3600" dirty="0" err="1" smtClean="0"/>
              <a:t>tongxin-tongxun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705892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676400" y="62807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b="1" dirty="0"/>
              <a:t>Phonetic drills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759770" y="2228095"/>
            <a:ext cx="97348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accent2">
                    <a:lumMod val="50000"/>
                  </a:schemeClr>
                </a:solidFill>
              </a:rPr>
              <a:t>辨调</a:t>
            </a:r>
            <a:r>
              <a:rPr lang="en-US" altLang="zh-CN" sz="3600" dirty="0" smtClean="0">
                <a:solidFill>
                  <a:schemeClr val="accent2">
                    <a:lumMod val="50000"/>
                  </a:schemeClr>
                </a:solidFill>
              </a:rPr>
              <a:t>Tone discrimination</a:t>
            </a:r>
          </a:p>
          <a:p>
            <a:r>
              <a:rPr lang="en-US" altLang="zh-CN" sz="3600" dirty="0" smtClean="0"/>
              <a:t>(1)</a:t>
            </a:r>
            <a:r>
              <a:rPr lang="en-US" altLang="zh-CN" sz="3600" dirty="0" err="1" smtClean="0"/>
              <a:t>qie</a:t>
            </a:r>
            <a:r>
              <a:rPr lang="en-US" altLang="zh-CN" sz="3600" dirty="0" smtClean="0"/>
              <a:t> –</a:t>
            </a:r>
            <a:r>
              <a:rPr lang="en-US" altLang="zh-CN" sz="3600" dirty="0" err="1" smtClean="0"/>
              <a:t>qie</a:t>
            </a:r>
            <a:r>
              <a:rPr lang="en-US" altLang="zh-CN" sz="3600" dirty="0" smtClean="0"/>
              <a:t>    </a:t>
            </a:r>
            <a:r>
              <a:rPr lang="zh-CN" altLang="en-US" sz="3600" dirty="0" smtClean="0"/>
              <a:t>  </a:t>
            </a:r>
            <a:r>
              <a:rPr lang="en-US" altLang="zh-CN" sz="3600" dirty="0" smtClean="0"/>
              <a:t>(2)</a:t>
            </a:r>
            <a:r>
              <a:rPr lang="en-US" altLang="zh-CN" sz="3600" dirty="0" err="1" smtClean="0"/>
              <a:t>jing-jing</a:t>
            </a:r>
            <a:r>
              <a:rPr lang="en-US" altLang="zh-CN" sz="3600" dirty="0" smtClean="0"/>
              <a:t>      (3)</a:t>
            </a:r>
            <a:r>
              <a:rPr lang="en-US" altLang="zh-CN" sz="3600" dirty="0" err="1" smtClean="0"/>
              <a:t>jue-jue</a:t>
            </a:r>
            <a:endParaRPr lang="en-US" altLang="zh-CN" sz="3600" dirty="0" smtClean="0"/>
          </a:p>
          <a:p>
            <a:r>
              <a:rPr lang="en-US" altLang="zh-CN" sz="3600" dirty="0" smtClean="0"/>
              <a:t>(4)</a:t>
            </a:r>
            <a:r>
              <a:rPr lang="en-US" altLang="zh-CN" sz="3600" dirty="0" err="1" smtClean="0"/>
              <a:t>xu-xu</a:t>
            </a:r>
            <a:r>
              <a:rPr lang="en-US" altLang="zh-CN" sz="3600" dirty="0" smtClean="0"/>
              <a:t>     </a:t>
            </a:r>
            <a:r>
              <a:rPr lang="zh-CN" altLang="en-US" sz="3600" dirty="0" smtClean="0"/>
              <a:t>  </a:t>
            </a:r>
            <a:r>
              <a:rPr lang="en-US" altLang="zh-CN" sz="3600" dirty="0" smtClean="0"/>
              <a:t>(5)</a:t>
            </a:r>
            <a:r>
              <a:rPr lang="en-US" altLang="zh-CN" sz="3600" dirty="0" err="1" smtClean="0"/>
              <a:t>jun-jun</a:t>
            </a:r>
            <a:r>
              <a:rPr lang="en-US" altLang="zh-CN" sz="3600" dirty="0" smtClean="0"/>
              <a:t>    </a:t>
            </a:r>
            <a:r>
              <a:rPr lang="zh-CN" altLang="en-US" sz="3600" dirty="0" smtClean="0"/>
              <a:t>    </a:t>
            </a:r>
            <a:r>
              <a:rPr lang="en-US" altLang="zh-CN" sz="3600" dirty="0" smtClean="0"/>
              <a:t>(6)</a:t>
            </a:r>
            <a:r>
              <a:rPr lang="en-US" altLang="zh-CN" sz="3600" dirty="0" err="1" smtClean="0"/>
              <a:t>jia-jia</a:t>
            </a:r>
            <a:endParaRPr lang="en-US" altLang="zh-CN" sz="3600" dirty="0" smtClean="0"/>
          </a:p>
          <a:p>
            <a:r>
              <a:rPr lang="en-US" altLang="zh-CN" sz="3600" dirty="0" smtClean="0"/>
              <a:t>(7)</a:t>
            </a:r>
            <a:r>
              <a:rPr lang="en-US" altLang="zh-CN" sz="3600" dirty="0" err="1" smtClean="0"/>
              <a:t>xiqu</a:t>
            </a:r>
            <a:r>
              <a:rPr lang="en-US" altLang="zh-CN" sz="3600" dirty="0" smtClean="0"/>
              <a:t>- </a:t>
            </a:r>
            <a:r>
              <a:rPr lang="en-US" altLang="zh-CN" sz="3600" dirty="0" err="1" smtClean="0"/>
              <a:t>xiqu</a:t>
            </a:r>
            <a:r>
              <a:rPr lang="en-US" altLang="zh-CN" sz="3600" dirty="0" smtClean="0"/>
              <a:t>     (8)</a:t>
            </a:r>
            <a:r>
              <a:rPr lang="en-US" altLang="zh-CN" sz="3600" dirty="0" err="1" smtClean="0"/>
              <a:t>qianxian-qian</a:t>
            </a:r>
            <a:r>
              <a:rPr lang="en-US" altLang="zh-CN" sz="3600" dirty="0" smtClean="0"/>
              <a:t> </a:t>
            </a:r>
            <a:r>
              <a:rPr lang="en-US" altLang="zh-CN" sz="3600" dirty="0" err="1" smtClean="0"/>
              <a:t>xian</a:t>
            </a:r>
            <a:endParaRPr lang="en-US" altLang="zh-CN" sz="3600" dirty="0" smtClean="0"/>
          </a:p>
          <a:p>
            <a:r>
              <a:rPr lang="en-US" altLang="zh-CN" sz="3600" dirty="0" smtClean="0"/>
              <a:t>(9)</a:t>
            </a:r>
            <a:r>
              <a:rPr lang="en-US" altLang="zh-CN" sz="3600" dirty="0" err="1" smtClean="0"/>
              <a:t>tongxing-tongxing</a:t>
            </a:r>
            <a:r>
              <a:rPr lang="en-US" altLang="zh-CN" sz="3600" dirty="0" smtClean="0"/>
              <a:t>    (10)</a:t>
            </a:r>
            <a:r>
              <a:rPr lang="en-US" altLang="zh-CN" sz="3600" dirty="0" err="1" smtClean="0"/>
              <a:t>jianmian-jian</a:t>
            </a:r>
            <a:r>
              <a:rPr lang="en-US" altLang="zh-CN" sz="3600" dirty="0" smtClean="0"/>
              <a:t> </a:t>
            </a:r>
            <a:r>
              <a:rPr lang="en-US" altLang="zh-CN" sz="3600" dirty="0" err="1" smtClean="0"/>
              <a:t>mian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454907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544781" y="1328754"/>
            <a:ext cx="10544270" cy="1325563"/>
          </a:xfrm>
        </p:spPr>
        <p:txBody>
          <a:bodyPr>
            <a:normAutofit fontScale="90000"/>
          </a:bodyPr>
          <a:lstStyle/>
          <a:p>
            <a:r>
              <a:rPr lang="en-US" altLang="zh-CN" sz="4000" b="1" dirty="0" smtClean="0"/>
              <a:t/>
            </a:r>
            <a:br>
              <a:rPr lang="en-US" altLang="zh-CN" sz="4000" b="1" dirty="0" smtClean="0"/>
            </a:br>
            <a:r>
              <a:rPr lang="en-US" altLang="zh-CN" sz="4000" b="1" dirty="0" smtClean="0"/>
              <a:t>Dictation</a:t>
            </a:r>
            <a:br>
              <a:rPr lang="en-US" altLang="zh-CN" sz="4000" b="1" dirty="0" smtClean="0"/>
            </a:br>
            <a:r>
              <a:rPr lang="en-US" altLang="zh-CN" sz="3600" b="1" dirty="0" smtClean="0">
                <a:solidFill>
                  <a:schemeClr val="accent2">
                    <a:lumMod val="75000"/>
                  </a:schemeClr>
                </a:solidFill>
              </a:rPr>
              <a:t>Listen to the recording, and the fill in the blanks</a:t>
            </a:r>
            <a:r>
              <a:rPr lang="en-US" altLang="zh-CN" sz="3100" b="1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altLang="zh-CN" sz="3100" b="1" dirty="0" smtClean="0">
                <a:solidFill>
                  <a:schemeClr val="accent2">
                    <a:lumMod val="75000"/>
                  </a:schemeClr>
                </a:solidFill>
              </a:rPr>
            </a:br>
            <a:endParaRPr lang="en-US" altLang="zh-CN" sz="31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838" y="199935"/>
            <a:ext cx="3820884" cy="265339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34100" y="2868564"/>
            <a:ext cx="93005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___ ǔ                  </a:t>
            </a:r>
            <a:r>
              <a:rPr lang="zh-CN" altLang="en-US" sz="2400" dirty="0" smtClean="0"/>
              <a:t>   （</a:t>
            </a:r>
            <a:r>
              <a:rPr lang="en-US" altLang="zh-CN" sz="2400" dirty="0" smtClean="0"/>
              <a:t>2</a:t>
            </a:r>
            <a:r>
              <a:rPr lang="zh-CN" altLang="en-US" sz="2400" dirty="0"/>
              <a:t>）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uān</a:t>
            </a:r>
            <a:r>
              <a:rPr lang="en-US" altLang="zh-CN" sz="2400" dirty="0" smtClean="0"/>
              <a:t>               </a:t>
            </a: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ín</a:t>
            </a:r>
            <a:endParaRPr lang="en-US" altLang="zh-CN" sz="2400" dirty="0"/>
          </a:p>
          <a:p>
            <a:r>
              <a:rPr lang="zh-CN" altLang="en-US" sz="2400" dirty="0"/>
              <a:t>（</a:t>
            </a:r>
            <a:r>
              <a:rPr lang="en-US" altLang="zh-CN" sz="2400" dirty="0"/>
              <a:t>4</a:t>
            </a:r>
            <a:r>
              <a:rPr lang="zh-CN" altLang="en-US" sz="2400" dirty="0"/>
              <a:t>）  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iǎo</a:t>
            </a:r>
            <a:r>
              <a:rPr lang="en-US" altLang="zh-CN" sz="2400" dirty="0" smtClean="0"/>
              <a:t>                </a:t>
            </a:r>
            <a:r>
              <a:rPr lang="zh-CN" altLang="en-US" sz="2400" dirty="0"/>
              <a:t>（</a:t>
            </a:r>
            <a:r>
              <a:rPr lang="en-US" altLang="zh-CN" sz="2400" dirty="0"/>
              <a:t>5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iē</a:t>
            </a:r>
            <a:r>
              <a:rPr lang="en-US" altLang="zh-CN" sz="2400" dirty="0" smtClean="0"/>
              <a:t>                </a:t>
            </a:r>
            <a:r>
              <a:rPr lang="zh-CN" altLang="en-US" sz="2400" dirty="0" smtClean="0"/>
              <a:t>   （</a:t>
            </a:r>
            <a:r>
              <a:rPr lang="en-US" altLang="zh-CN" sz="2400" dirty="0"/>
              <a:t>6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iáng</a:t>
            </a:r>
            <a:endParaRPr lang="en-US" altLang="zh-CN" sz="2400" dirty="0"/>
          </a:p>
          <a:p>
            <a:r>
              <a:rPr lang="zh-CN" altLang="en-US" sz="2400" dirty="0"/>
              <a:t>（</a:t>
            </a:r>
            <a:r>
              <a:rPr lang="en-US" altLang="zh-CN" sz="2400" dirty="0"/>
              <a:t>7</a:t>
            </a:r>
            <a:r>
              <a:rPr lang="zh-CN" altLang="en-US" sz="2400" dirty="0"/>
              <a:t>）  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iān</a:t>
            </a:r>
            <a:r>
              <a:rPr lang="en-US" altLang="zh-CN" sz="2400" dirty="0" smtClean="0"/>
              <a:t>  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ián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（</a:t>
            </a:r>
            <a:r>
              <a:rPr lang="en-US" altLang="zh-CN" sz="2400" dirty="0"/>
              <a:t>8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iǎo</a:t>
            </a:r>
            <a:r>
              <a:rPr lang="en-US" altLang="zh-CN" sz="2400" dirty="0" smtClean="0"/>
              <a:t> 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ìng</a:t>
            </a:r>
            <a:r>
              <a:rPr lang="en-US" altLang="zh-CN" sz="2400" dirty="0" smtClean="0"/>
              <a:t>    </a:t>
            </a:r>
            <a:r>
              <a:rPr lang="zh-CN" altLang="en-US" sz="2400" dirty="0"/>
              <a:t>（</a:t>
            </a:r>
            <a:r>
              <a:rPr lang="en-US" altLang="zh-CN" sz="2400" dirty="0"/>
              <a:t>9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īng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__ </a:t>
            </a:r>
            <a:r>
              <a:rPr lang="en-US" altLang="zh-CN" sz="2400" dirty="0" err="1" smtClean="0"/>
              <a:t>iàng</a:t>
            </a:r>
            <a:endParaRPr lang="en-US" altLang="zh-CN" sz="2400" dirty="0"/>
          </a:p>
          <a:p>
            <a:r>
              <a:rPr lang="zh-CN" altLang="en-US" sz="2400" dirty="0"/>
              <a:t>（</a:t>
            </a:r>
            <a:r>
              <a:rPr lang="en-US" altLang="zh-CN" sz="2400" dirty="0"/>
              <a:t>10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iā</a:t>
            </a:r>
            <a:r>
              <a:rPr lang="en-US" altLang="zh-CN" sz="2400" dirty="0" smtClean="0"/>
              <a:t> 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ǐn</a:t>
            </a:r>
            <a:r>
              <a:rPr lang="en-US" altLang="zh-CN" sz="2400" dirty="0" smtClean="0"/>
              <a:t>     </a:t>
            </a:r>
            <a:r>
              <a:rPr lang="zh-CN" altLang="en-US" sz="2400" dirty="0"/>
              <a:t>（</a:t>
            </a:r>
            <a:r>
              <a:rPr lang="en-US" altLang="zh-CN" sz="2400" dirty="0"/>
              <a:t>11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iě</a:t>
            </a:r>
            <a:r>
              <a:rPr lang="en-US" altLang="zh-CN" sz="2400" dirty="0" smtClean="0"/>
              <a:t> 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ǐng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   （</a:t>
            </a:r>
            <a:r>
              <a:rPr lang="en-US" altLang="zh-CN" sz="2400" dirty="0"/>
              <a:t>12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uán</a:t>
            </a:r>
            <a:r>
              <a:rPr lang="en-US" altLang="zh-CN" sz="2400" dirty="0" smtClean="0"/>
              <a:t> ___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ūn</a:t>
            </a:r>
            <a:endParaRPr lang="en-US" altLang="zh-CN" sz="2400" dirty="0"/>
          </a:p>
          <a:p>
            <a:r>
              <a:rPr lang="zh-CN" altLang="en-US" sz="2400" dirty="0"/>
              <a:t>（</a:t>
            </a:r>
            <a:r>
              <a:rPr lang="en-US" altLang="zh-CN" sz="2400" dirty="0"/>
              <a:t>13</a:t>
            </a:r>
            <a:r>
              <a:rPr lang="zh-CN" altLang="en-US" sz="2400" dirty="0"/>
              <a:t>） </a:t>
            </a:r>
            <a:r>
              <a:rPr lang="en-US" altLang="zh-CN" sz="2400" dirty="0"/>
              <a:t>j</a:t>
            </a:r>
            <a:r>
              <a:rPr lang="en-US" altLang="zh-CN" sz="2400" dirty="0" smtClean="0"/>
              <a:t>  </a:t>
            </a:r>
            <a:r>
              <a:rPr lang="en-US" altLang="zh-CN" sz="2400" dirty="0"/>
              <a:t>___             </a:t>
            </a:r>
            <a:r>
              <a:rPr lang="zh-CN" altLang="en-US" sz="2400" dirty="0" smtClean="0"/>
              <a:t>     （</a:t>
            </a:r>
            <a:r>
              <a:rPr lang="en-US" altLang="zh-CN" sz="2400" dirty="0"/>
              <a:t>14</a:t>
            </a:r>
            <a:r>
              <a:rPr lang="zh-CN" altLang="en-US" sz="2400" dirty="0" smtClean="0"/>
              <a:t>）</a:t>
            </a:r>
            <a:r>
              <a:rPr lang="en-US" altLang="zh-CN" sz="2400" dirty="0" smtClean="0"/>
              <a:t>x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___             </a:t>
            </a:r>
            <a:r>
              <a:rPr lang="zh-CN" altLang="en-US" sz="2400" dirty="0"/>
              <a:t>（</a:t>
            </a:r>
            <a:r>
              <a:rPr lang="en-US" altLang="zh-CN" sz="2400" dirty="0"/>
              <a:t>15</a:t>
            </a:r>
            <a:r>
              <a:rPr lang="zh-CN" altLang="en-US" sz="2400" dirty="0" smtClean="0"/>
              <a:t>）</a:t>
            </a:r>
            <a:r>
              <a:rPr lang="en-US" altLang="zh-CN" sz="2400" dirty="0" smtClean="0"/>
              <a:t>j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___</a:t>
            </a:r>
            <a:endParaRPr lang="en-US" altLang="zh-CN" sz="2400" dirty="0"/>
          </a:p>
          <a:p>
            <a:r>
              <a:rPr lang="zh-CN" altLang="en-US" sz="2400" dirty="0"/>
              <a:t>（</a:t>
            </a:r>
            <a:r>
              <a:rPr lang="en-US" altLang="zh-CN" sz="2400" dirty="0"/>
              <a:t>16</a:t>
            </a:r>
            <a:r>
              <a:rPr lang="zh-CN" altLang="en-US" sz="2400" dirty="0" smtClean="0"/>
              <a:t>）</a:t>
            </a:r>
            <a:r>
              <a:rPr lang="en-US" altLang="zh-CN" sz="2400" dirty="0" smtClean="0"/>
              <a:t>x___                </a:t>
            </a:r>
            <a:r>
              <a:rPr lang="zh-CN" altLang="en-US" sz="2400" dirty="0" smtClean="0"/>
              <a:t>    （</a:t>
            </a:r>
            <a:r>
              <a:rPr lang="en-US" altLang="zh-CN" sz="2400" dirty="0"/>
              <a:t>17</a:t>
            </a:r>
            <a:r>
              <a:rPr lang="zh-CN" altLang="en-US" sz="2400" dirty="0" smtClean="0"/>
              <a:t>）</a:t>
            </a:r>
            <a:r>
              <a:rPr lang="en-US" altLang="zh-CN" sz="2400" dirty="0" smtClean="0"/>
              <a:t>q </a:t>
            </a:r>
            <a:r>
              <a:rPr lang="en-US" altLang="zh-CN" sz="2400" dirty="0"/>
              <a:t>___              </a:t>
            </a:r>
            <a:r>
              <a:rPr lang="zh-CN" altLang="en-US" sz="2400" dirty="0"/>
              <a:t>（</a:t>
            </a:r>
            <a:r>
              <a:rPr lang="en-US" altLang="zh-CN" sz="2400" dirty="0"/>
              <a:t>18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x </a:t>
            </a:r>
            <a:r>
              <a:rPr lang="en-US" altLang="zh-CN" sz="2400" dirty="0"/>
              <a:t>___</a:t>
            </a:r>
          </a:p>
          <a:p>
            <a:r>
              <a:rPr lang="zh-CN" altLang="en-US" sz="2400" dirty="0"/>
              <a:t>（</a:t>
            </a:r>
            <a:r>
              <a:rPr lang="en-US" altLang="zh-CN" sz="2400" dirty="0"/>
              <a:t>19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q ___x ___     </a:t>
            </a:r>
            <a:r>
              <a:rPr lang="zh-CN" altLang="en-US" sz="2400" dirty="0" smtClean="0"/>
              <a:t>   （</a:t>
            </a:r>
            <a:r>
              <a:rPr lang="en-US" altLang="zh-CN" sz="2400" dirty="0"/>
              <a:t>20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y___ x </a:t>
            </a:r>
            <a:r>
              <a:rPr lang="en-US" altLang="zh-CN" sz="2400" dirty="0"/>
              <a:t>___   </a:t>
            </a:r>
            <a:r>
              <a:rPr lang="zh-CN" altLang="en-US" sz="2400" dirty="0" smtClean="0"/>
              <a:t> （</a:t>
            </a:r>
            <a:r>
              <a:rPr lang="en-US" altLang="zh-CN" sz="2400" dirty="0"/>
              <a:t>21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j ___ j </a:t>
            </a:r>
            <a:r>
              <a:rPr lang="en-US" altLang="zh-CN" sz="2400" dirty="0"/>
              <a:t>___ </a:t>
            </a:r>
          </a:p>
          <a:p>
            <a:r>
              <a:rPr lang="zh-CN" altLang="en-US" sz="2400" dirty="0"/>
              <a:t>（</a:t>
            </a:r>
            <a:r>
              <a:rPr lang="en-US" altLang="zh-CN" sz="2400" dirty="0"/>
              <a:t>22</a:t>
            </a:r>
            <a:r>
              <a:rPr lang="zh-CN" altLang="en-US" sz="2400" dirty="0"/>
              <a:t>） </a:t>
            </a:r>
            <a:r>
              <a:rPr lang="en-US" altLang="zh-CN" sz="2400" dirty="0" smtClean="0"/>
              <a:t>q ___ q </a:t>
            </a:r>
            <a:r>
              <a:rPr lang="en-US" altLang="zh-CN" sz="2400" dirty="0"/>
              <a:t>___    </a:t>
            </a:r>
            <a:r>
              <a:rPr lang="zh-CN" altLang="en-US" sz="2400" dirty="0" smtClean="0"/>
              <a:t>   （</a:t>
            </a:r>
            <a:r>
              <a:rPr lang="en-US" altLang="zh-CN" sz="2400" dirty="0"/>
              <a:t>23</a:t>
            </a:r>
            <a:r>
              <a:rPr lang="zh-CN" altLang="en-US" sz="2400" dirty="0" smtClean="0"/>
              <a:t>）</a:t>
            </a:r>
            <a:r>
              <a:rPr lang="en-US" altLang="zh-CN" sz="2400" dirty="0" smtClean="0"/>
              <a:t>j ___q </a:t>
            </a:r>
            <a:r>
              <a:rPr lang="en-US" altLang="zh-CN" sz="2400" dirty="0"/>
              <a:t>___   </a:t>
            </a:r>
            <a:r>
              <a:rPr lang="zh-CN" altLang="en-US" sz="2400" dirty="0" smtClean="0"/>
              <a:t>   （</a:t>
            </a:r>
            <a:r>
              <a:rPr lang="en-US" altLang="zh-CN" sz="2400" dirty="0"/>
              <a:t>24</a:t>
            </a:r>
            <a:r>
              <a:rPr lang="zh-CN" altLang="en-US" sz="2400" dirty="0" smtClean="0"/>
              <a:t>）</a:t>
            </a:r>
            <a:r>
              <a:rPr lang="en-US" altLang="zh-CN" sz="2400" dirty="0" smtClean="0"/>
              <a:t>q </a:t>
            </a:r>
            <a:r>
              <a:rPr lang="en-US" altLang="zh-CN" sz="2400" dirty="0"/>
              <a:t>___ </a:t>
            </a:r>
            <a:r>
              <a:rPr lang="en-US" altLang="zh-CN" sz="2400" dirty="0" smtClean="0"/>
              <a:t>x___ 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193875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705240" y="37108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zh-CN" altLang="en-US" sz="3200" b="1" dirty="0" smtClean="0"/>
              <a:t>复习 </a:t>
            </a:r>
            <a:r>
              <a:rPr lang="en-US" altLang="zh-CN" sz="3600" b="1" dirty="0" smtClean="0"/>
              <a:t>Review</a:t>
            </a:r>
            <a:r>
              <a:rPr lang="en-US" altLang="zh-CN" sz="3200" b="1" dirty="0" smtClean="0"/>
              <a:t/>
            </a:r>
            <a:br>
              <a:rPr lang="en-US" altLang="zh-CN" sz="3200" b="1" dirty="0" smtClean="0"/>
            </a:br>
            <a:r>
              <a:rPr lang="en-US" altLang="zh-CN" sz="3200" b="1" dirty="0" smtClean="0"/>
              <a:t/>
            </a:r>
            <a:br>
              <a:rPr lang="en-US" altLang="zh-CN" sz="3200" b="1" dirty="0" smtClean="0"/>
            </a:br>
            <a:r>
              <a:rPr lang="zh-CN" altLang="en-US" sz="3200" b="1" dirty="0" smtClean="0"/>
              <a:t>声母</a:t>
            </a:r>
            <a:r>
              <a:rPr lang="en-US" altLang="zh-CN" sz="3200" b="1" dirty="0"/>
              <a:t>+</a:t>
            </a:r>
            <a:r>
              <a:rPr lang="zh-CN" altLang="en-US" sz="3200" b="1" dirty="0"/>
              <a:t>韵母 </a:t>
            </a:r>
            <a:r>
              <a:rPr lang="en-US" altLang="zh-CN" sz="3200" b="1" dirty="0"/>
              <a:t>The </a:t>
            </a:r>
            <a:r>
              <a:rPr lang="en-US" altLang="zh-CN" sz="2800" b="1" dirty="0"/>
              <a:t>Combination</a:t>
            </a:r>
            <a:r>
              <a:rPr lang="en-US" altLang="zh-CN" sz="3200" b="1" dirty="0"/>
              <a:t> of Initials and Finals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1846352" y="1915450"/>
            <a:ext cx="9266985" cy="44460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altLang="zh-CN" sz="3600" dirty="0">
                <a:solidFill>
                  <a:schemeClr val="accent2">
                    <a:lumMod val="50000"/>
                  </a:schemeClr>
                </a:solidFill>
              </a:rPr>
              <a:t>Initials</a:t>
            </a:r>
          </a:p>
          <a:p>
            <a:pPr marL="0" indent="0">
              <a:buNone/>
            </a:pPr>
            <a:r>
              <a:rPr lang="en-US" altLang="zh-CN" sz="3600" dirty="0" smtClean="0"/>
              <a:t>g   k     h</a:t>
            </a:r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r>
              <a:rPr lang="pt-BR" altLang="zh-CN" sz="3600" dirty="0" smtClean="0">
                <a:solidFill>
                  <a:schemeClr val="accent2">
                    <a:lumMod val="50000"/>
                  </a:schemeClr>
                </a:solidFill>
              </a:rPr>
              <a:t>Finals</a:t>
            </a:r>
            <a:endParaRPr lang="pt-BR" altLang="zh-CN" sz="3600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3600" dirty="0" smtClean="0"/>
              <a:t> </a:t>
            </a:r>
            <a:r>
              <a:rPr lang="en-US" altLang="zh-CN" sz="3600" dirty="0" err="1" smtClean="0"/>
              <a:t>ai</a:t>
            </a:r>
            <a:r>
              <a:rPr lang="en-US" altLang="zh-CN" sz="3600" dirty="0" smtClean="0"/>
              <a:t>  </a:t>
            </a:r>
            <a:r>
              <a:rPr lang="en-US" altLang="zh-CN" sz="3600" dirty="0" err="1" smtClean="0"/>
              <a:t>ei</a:t>
            </a:r>
            <a:r>
              <a:rPr lang="en-US" altLang="zh-CN" sz="3600" dirty="0" smtClean="0"/>
              <a:t>  </a:t>
            </a:r>
            <a:r>
              <a:rPr lang="en-US" altLang="zh-CN" sz="3600" dirty="0" err="1" smtClean="0"/>
              <a:t>ao</a:t>
            </a:r>
            <a:r>
              <a:rPr lang="en-US" altLang="zh-CN" sz="3600" dirty="0" smtClean="0"/>
              <a:t>  </a:t>
            </a:r>
            <a:r>
              <a:rPr lang="en-US" altLang="zh-CN" sz="3600" dirty="0" err="1" smtClean="0"/>
              <a:t>ou</a:t>
            </a:r>
            <a:r>
              <a:rPr lang="en-US" altLang="zh-CN" sz="3600" dirty="0" smtClean="0"/>
              <a:t>  an </a:t>
            </a:r>
            <a:r>
              <a:rPr lang="en-US" altLang="zh-CN" sz="3600" dirty="0" err="1" smtClean="0"/>
              <a:t>en</a:t>
            </a:r>
            <a:r>
              <a:rPr lang="en-US" altLang="zh-CN" sz="3600" dirty="0" smtClean="0"/>
              <a:t>  </a:t>
            </a:r>
            <a:r>
              <a:rPr lang="en-US" altLang="zh-CN" sz="3600" dirty="0" err="1" smtClean="0"/>
              <a:t>ang</a:t>
            </a:r>
            <a:r>
              <a:rPr lang="en-US" altLang="zh-CN" sz="3600" dirty="0" smtClean="0"/>
              <a:t> </a:t>
            </a:r>
            <a:r>
              <a:rPr lang="en-US" altLang="zh-CN" sz="3600" dirty="0" err="1" smtClean="0"/>
              <a:t>eng</a:t>
            </a:r>
            <a:r>
              <a:rPr lang="en-US" altLang="zh-CN" sz="3600" dirty="0" smtClean="0"/>
              <a:t> </a:t>
            </a:r>
            <a:r>
              <a:rPr lang="en-US" altLang="zh-CN" sz="3600" dirty="0" err="1" smtClean="0"/>
              <a:t>ong</a:t>
            </a:r>
            <a:endParaRPr lang="en-US" altLang="zh-CN" sz="3600" dirty="0" smtClean="0"/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r>
              <a:rPr lang="en-US" altLang="zh-CN" sz="3600" dirty="0" smtClean="0">
                <a:solidFill>
                  <a:schemeClr val="accent2">
                    <a:lumMod val="50000"/>
                  </a:schemeClr>
                </a:solidFill>
              </a:rPr>
              <a:t>Complete whole syllables</a:t>
            </a:r>
          </a:p>
          <a:p>
            <a:pPr marL="0" indent="0">
              <a:buNone/>
            </a:pPr>
            <a:endParaRPr lang="en-US" altLang="zh-CN" sz="3600" dirty="0" smtClean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3600" dirty="0" err="1" smtClean="0"/>
              <a:t>yi</a:t>
            </a:r>
            <a:r>
              <a:rPr lang="en-US" altLang="zh-CN" sz="3600" dirty="0" smtClean="0"/>
              <a:t> –</a:t>
            </a:r>
            <a:r>
              <a:rPr lang="en-US" altLang="zh-CN" sz="3600" dirty="0" err="1" smtClean="0"/>
              <a:t>wu</a:t>
            </a:r>
            <a:r>
              <a:rPr lang="en-US" altLang="zh-CN" sz="3600" dirty="0" smtClean="0"/>
              <a:t>- </a:t>
            </a:r>
            <a:r>
              <a:rPr lang="en-US" altLang="zh-CN" sz="3600" dirty="0" err="1" smtClean="0"/>
              <a:t>yu</a:t>
            </a:r>
            <a:r>
              <a:rPr lang="en-US" altLang="zh-CN" sz="3600" dirty="0" smtClean="0"/>
              <a:t>=</a:t>
            </a:r>
            <a:r>
              <a:rPr lang="en-US" altLang="zh-CN" sz="3600" dirty="0" err="1" smtClean="0"/>
              <a:t>i</a:t>
            </a:r>
            <a:r>
              <a:rPr lang="en-US" altLang="zh-CN" sz="3600" dirty="0" smtClean="0"/>
              <a:t> –u </a:t>
            </a:r>
            <a:r>
              <a:rPr lang="en-US" altLang="zh-CN" sz="3600" dirty="0"/>
              <a:t>– ü 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247943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580386" y="650864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000" b="1" dirty="0"/>
              <a:t>声母</a:t>
            </a:r>
            <a:r>
              <a:rPr lang="en-US" altLang="zh-CN" sz="4000" b="1" dirty="0"/>
              <a:t>+</a:t>
            </a:r>
            <a:r>
              <a:rPr lang="zh-CN" altLang="en-US" sz="4000" b="1" dirty="0"/>
              <a:t>韵母 </a:t>
            </a:r>
            <a:r>
              <a:rPr lang="en-US" altLang="zh-CN" sz="4000" b="1" dirty="0"/>
              <a:t>The Combination of Initials and Finals</a:t>
            </a:r>
          </a:p>
        </p:txBody>
      </p:sp>
      <p:pic>
        <p:nvPicPr>
          <p:cNvPr id="19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836" y="1858092"/>
            <a:ext cx="6212318" cy="4504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001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580386" y="650864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4000" b="1" dirty="0"/>
              <a:t>声母</a:t>
            </a:r>
            <a:r>
              <a:rPr lang="en-US" altLang="zh-CN" sz="4000" b="1" dirty="0"/>
              <a:t>+</a:t>
            </a:r>
            <a:r>
              <a:rPr lang="zh-CN" altLang="en-US" sz="4000" b="1" dirty="0"/>
              <a:t>韵母 </a:t>
            </a:r>
            <a:r>
              <a:rPr lang="en-US" altLang="zh-CN" sz="4000" b="1" dirty="0"/>
              <a:t>The Combination of Initials and Finals</a:t>
            </a:r>
          </a:p>
        </p:txBody>
      </p:sp>
      <p:pic>
        <p:nvPicPr>
          <p:cNvPr id="18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770" y="2223800"/>
            <a:ext cx="8053388" cy="336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24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666262" y="-121902"/>
            <a:ext cx="10515600" cy="1325563"/>
          </a:xfrm>
        </p:spPr>
        <p:txBody>
          <a:bodyPr/>
          <a:lstStyle/>
          <a:p>
            <a:r>
              <a:rPr lang="en-US" altLang="zh-CN" b="1" dirty="0" smtClean="0"/>
              <a:t>Express</a:t>
            </a:r>
            <a:endParaRPr lang="en-US" altLang="zh-CN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1500498" y="1053022"/>
            <a:ext cx="10515600" cy="4351339"/>
          </a:xfrm>
        </p:spPr>
        <p:txBody>
          <a:bodyPr>
            <a:noAutofit/>
          </a:bodyPr>
          <a:lstStyle/>
          <a:p>
            <a:r>
              <a:rPr lang="en-US" altLang="zh-CN" sz="2400" dirty="0"/>
              <a:t> </a:t>
            </a:r>
            <a:r>
              <a:rPr lang="en-US" altLang="zh-CN" sz="2400" dirty="0" smtClean="0"/>
              <a:t>        </a:t>
            </a:r>
            <a:r>
              <a:rPr lang="en-US" altLang="zh-CN" sz="2400" dirty="0" err="1" smtClean="0"/>
              <a:t>Nǐ</a:t>
            </a:r>
            <a:r>
              <a:rPr lang="en-US" altLang="zh-CN" sz="2400" dirty="0" smtClean="0"/>
              <a:t>   </a:t>
            </a:r>
            <a:r>
              <a:rPr lang="en-US" altLang="zh-CN" sz="2400" dirty="0" err="1" smtClean="0"/>
              <a:t>Zhīdào</a:t>
            </a:r>
            <a:r>
              <a:rPr lang="en-US" altLang="zh-CN" sz="2400" dirty="0" smtClean="0"/>
              <a:t>  </a:t>
            </a:r>
            <a:r>
              <a:rPr lang="en-US" altLang="zh-CN" sz="2400" dirty="0" err="1" smtClean="0"/>
              <a:t>Tā</a:t>
            </a:r>
            <a:r>
              <a:rPr lang="en-US" altLang="zh-CN" sz="2400" dirty="0" smtClean="0"/>
              <a:t> De   </a:t>
            </a:r>
            <a:r>
              <a:rPr lang="en-US" altLang="zh-CN" sz="2400" dirty="0" err="1" smtClean="0"/>
              <a:t>Diànhuà</a:t>
            </a:r>
            <a:r>
              <a:rPr lang="en-US" altLang="zh-CN" sz="2400" dirty="0" smtClean="0"/>
              <a:t>   </a:t>
            </a:r>
            <a:r>
              <a:rPr lang="en-US" altLang="zh-CN" sz="2400" dirty="0" err="1" smtClean="0"/>
              <a:t>Hàomǎ</a:t>
            </a:r>
            <a:r>
              <a:rPr lang="en-US" altLang="zh-CN" sz="2400" dirty="0" smtClean="0"/>
              <a:t>   </a:t>
            </a:r>
            <a:r>
              <a:rPr lang="en-US" altLang="zh-CN" sz="2400" dirty="0"/>
              <a:t>ma</a:t>
            </a:r>
            <a:r>
              <a:rPr lang="zh-CN" altLang="en-US" sz="2400" dirty="0"/>
              <a:t>？</a:t>
            </a:r>
          </a:p>
          <a:p>
            <a:r>
              <a:rPr lang="en-US" altLang="zh-CN" sz="2400" dirty="0" smtClean="0"/>
              <a:t>1.     </a:t>
            </a:r>
            <a:r>
              <a:rPr lang="zh-CN" altLang="en-US" sz="2400" dirty="0" smtClean="0"/>
              <a:t>你   </a:t>
            </a:r>
            <a:r>
              <a:rPr lang="zh-CN" altLang="en-US" sz="2400" dirty="0"/>
              <a:t>知道     </a:t>
            </a:r>
            <a:r>
              <a:rPr lang="zh-CN" altLang="en-US" sz="2400" dirty="0" smtClean="0"/>
              <a:t>他 的      电话        </a:t>
            </a:r>
            <a:r>
              <a:rPr lang="zh-CN" altLang="en-US" sz="2400" dirty="0"/>
              <a:t>号码     吗？            </a:t>
            </a:r>
          </a:p>
          <a:p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</a:rPr>
              <a:t>         </a:t>
            </a: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Do You Know His Telephone Number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?</a:t>
            </a:r>
          </a:p>
          <a:p>
            <a:endParaRPr lang="en-US" altLang="zh-CN" sz="2400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altLang="zh-CN" sz="2400" dirty="0"/>
              <a:t>        </a:t>
            </a:r>
            <a:r>
              <a:rPr lang="en-US" altLang="zh-CN" sz="2400" dirty="0" err="1" smtClean="0"/>
              <a:t>Wèi</a:t>
            </a:r>
            <a:r>
              <a:rPr lang="zh-CN" altLang="en-US" sz="2400" dirty="0" smtClean="0"/>
              <a:t>，</a:t>
            </a:r>
            <a:r>
              <a:rPr lang="en-US" altLang="zh-CN" sz="2400" dirty="0" err="1" smtClean="0"/>
              <a:t>Nínhǎo</a:t>
            </a:r>
            <a:r>
              <a:rPr lang="zh-CN" altLang="en-US" sz="2400" dirty="0"/>
              <a:t>！</a:t>
            </a:r>
          </a:p>
          <a:p>
            <a:r>
              <a:rPr lang="en-US" altLang="zh-CN" sz="2400" dirty="0" smtClean="0"/>
              <a:t>2.     </a:t>
            </a:r>
            <a:r>
              <a:rPr lang="zh-CN" altLang="en-US" sz="2400" dirty="0" smtClean="0"/>
              <a:t>喂</a:t>
            </a:r>
            <a:r>
              <a:rPr lang="zh-CN" altLang="en-US" sz="2400" dirty="0"/>
              <a:t>，  您  好 ！   </a:t>
            </a:r>
          </a:p>
          <a:p>
            <a:r>
              <a:rPr lang="zh-CN" altLang="en-US" sz="2400" dirty="0"/>
              <a:t>         </a:t>
            </a:r>
            <a:r>
              <a:rPr lang="en-US" altLang="zh-CN" sz="2400" dirty="0" err="1">
                <a:solidFill>
                  <a:schemeClr val="accent2">
                    <a:lumMod val="50000"/>
                  </a:schemeClr>
                </a:solidFill>
              </a:rPr>
              <a:t>Hey,Hello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</a:rPr>
              <a:t>！</a:t>
            </a:r>
          </a:p>
          <a:p>
            <a:endParaRPr lang="zh-CN" altLang="en-US" sz="2400" dirty="0"/>
          </a:p>
          <a:p>
            <a:r>
              <a:rPr lang="zh-CN" altLang="en-US" sz="2400" dirty="0"/>
              <a:t>         </a:t>
            </a:r>
            <a:r>
              <a:rPr lang="en-US" altLang="zh-CN" sz="2400" dirty="0" err="1" smtClean="0"/>
              <a:t>Jǐdiǎn</a:t>
            </a:r>
            <a:r>
              <a:rPr lang="en-US" altLang="zh-CN" sz="2400" dirty="0" smtClean="0"/>
              <a:t>  </a:t>
            </a:r>
            <a:r>
              <a:rPr lang="en-US" altLang="zh-CN" sz="2400" dirty="0" err="1" smtClean="0"/>
              <a:t>Jiànmiàn</a:t>
            </a:r>
            <a:r>
              <a:rPr lang="zh-CN" altLang="en-US" sz="2400" dirty="0"/>
              <a:t>？</a:t>
            </a:r>
          </a:p>
          <a:p>
            <a:r>
              <a:rPr lang="en-US" altLang="zh-CN" sz="2400" dirty="0" smtClean="0"/>
              <a:t>3.      </a:t>
            </a:r>
            <a:r>
              <a:rPr lang="zh-CN" altLang="en-US" sz="2400" dirty="0" smtClean="0"/>
              <a:t> </a:t>
            </a:r>
            <a:r>
              <a:rPr lang="zh-CN" altLang="en-US" sz="2400" dirty="0"/>
              <a:t>几点     见 面 </a:t>
            </a:r>
            <a:r>
              <a:rPr lang="en-US" altLang="zh-CN" sz="2400" dirty="0"/>
              <a:t>?                       </a:t>
            </a:r>
          </a:p>
          <a:p>
            <a:r>
              <a:rPr lang="en-US" altLang="zh-CN" sz="2400" dirty="0"/>
              <a:t>        </a:t>
            </a: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What Time Shall We Meet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?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625" y="2378585"/>
            <a:ext cx="4844980" cy="376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37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759770" y="303272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b="1" dirty="0" smtClean="0"/>
              <a:t>1.Do </a:t>
            </a:r>
            <a:r>
              <a:rPr lang="en-US" altLang="zh-CN" sz="4000" b="1" dirty="0"/>
              <a:t>You Know His Telephone Number</a:t>
            </a:r>
            <a:r>
              <a:rPr lang="en-US" altLang="zh-CN" sz="4000" b="1" dirty="0" smtClean="0"/>
              <a:t>?</a:t>
            </a:r>
            <a:endParaRPr lang="en-US" altLang="zh-CN" sz="4000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1759770" y="1613422"/>
            <a:ext cx="10515600" cy="4351339"/>
          </a:xfrm>
        </p:spPr>
        <p:txBody>
          <a:bodyPr>
            <a:norm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生词        </a:t>
            </a:r>
            <a:r>
              <a:rPr lang="en-US" altLang="zh-CN" dirty="0"/>
              <a:t>New Words 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/>
              <a:t>打</a:t>
            </a:r>
            <a:r>
              <a:rPr lang="zh-CN" altLang="en-US" dirty="0">
                <a:solidFill>
                  <a:srgbClr val="FF0000"/>
                </a:solidFill>
              </a:rPr>
              <a:t>电话   </a:t>
            </a:r>
            <a:r>
              <a:rPr lang="zh-CN" altLang="en-US" dirty="0"/>
              <a:t>     </a:t>
            </a:r>
            <a:r>
              <a:rPr lang="en-US" altLang="zh-CN" dirty="0" err="1"/>
              <a:t>dǎ</a:t>
            </a:r>
            <a:r>
              <a:rPr lang="en-US" altLang="zh-CN" dirty="0"/>
              <a:t> </a:t>
            </a:r>
            <a:r>
              <a:rPr lang="en-US" altLang="zh-CN" dirty="0" err="1"/>
              <a:t>diàn</a:t>
            </a:r>
            <a:r>
              <a:rPr lang="en-US" altLang="zh-CN" dirty="0"/>
              <a:t> </a:t>
            </a:r>
            <a:r>
              <a:rPr lang="en-US" altLang="zh-CN" dirty="0" err="1"/>
              <a:t>huà</a:t>
            </a:r>
            <a:r>
              <a:rPr lang="en-US" altLang="zh-CN" dirty="0"/>
              <a:t>       make a </a:t>
            </a:r>
            <a:r>
              <a:rPr lang="en-US" altLang="zh-CN" dirty="0" smtClean="0"/>
              <a:t>telephone </a:t>
            </a:r>
            <a:r>
              <a:rPr lang="en-US" altLang="zh-CN" dirty="0"/>
              <a:t>call  </a:t>
            </a:r>
            <a:endParaRPr lang="en-US" altLang="zh-CN" dirty="0" smtClean="0"/>
          </a:p>
          <a:p>
            <a:r>
              <a:rPr lang="zh-CN" altLang="en-US" dirty="0"/>
              <a:t>打</a:t>
            </a:r>
            <a:r>
              <a:rPr lang="zh-CN" altLang="en-US" dirty="0">
                <a:solidFill>
                  <a:srgbClr val="FF0000"/>
                </a:solidFill>
              </a:rPr>
              <a:t>手</a:t>
            </a:r>
            <a:r>
              <a:rPr lang="zh-CN" altLang="en-US" dirty="0" smtClean="0">
                <a:solidFill>
                  <a:srgbClr val="FF0000"/>
                </a:solidFill>
              </a:rPr>
              <a:t>机        </a:t>
            </a:r>
            <a:r>
              <a:rPr lang="en-US" altLang="zh-CN" dirty="0" smtClean="0"/>
              <a:t>da </a:t>
            </a:r>
            <a:r>
              <a:rPr lang="en-US" altLang="zh-CN" dirty="0" err="1" smtClean="0"/>
              <a:t>shou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ji</a:t>
            </a:r>
            <a:r>
              <a:rPr lang="en-US" altLang="zh-CN" dirty="0" smtClean="0"/>
              <a:t>           make a mobil</a:t>
            </a:r>
            <a:r>
              <a:rPr lang="en-US" altLang="zh-CN" dirty="0"/>
              <a:t>e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phone call</a:t>
            </a:r>
            <a:endParaRPr lang="en-US" altLang="zh-CN" dirty="0"/>
          </a:p>
          <a:p>
            <a:r>
              <a:rPr lang="zh-CN" altLang="en-US" dirty="0"/>
              <a:t>知道            </a:t>
            </a:r>
            <a:r>
              <a:rPr lang="en-US" altLang="zh-CN" dirty="0" err="1"/>
              <a:t>zhī</a:t>
            </a:r>
            <a:r>
              <a:rPr lang="en-US" altLang="zh-CN" dirty="0"/>
              <a:t> </a:t>
            </a:r>
            <a:r>
              <a:rPr lang="en-US" altLang="zh-CN" dirty="0" err="1"/>
              <a:t>dào</a:t>
            </a:r>
            <a:r>
              <a:rPr lang="en-US" altLang="zh-CN" dirty="0"/>
              <a:t>               to know          </a:t>
            </a:r>
          </a:p>
          <a:p>
            <a:r>
              <a:rPr lang="zh-CN" altLang="en-US" dirty="0"/>
              <a:t>的                </a:t>
            </a:r>
            <a:r>
              <a:rPr lang="en-US" altLang="zh-CN" dirty="0"/>
              <a:t>de                       an attribute to indicate possession  </a:t>
            </a:r>
          </a:p>
          <a:p>
            <a:r>
              <a:rPr lang="zh-CN" altLang="en-US" dirty="0"/>
              <a:t>号码            </a:t>
            </a:r>
            <a:r>
              <a:rPr lang="en-US" altLang="zh-CN" dirty="0" err="1"/>
              <a:t>hào</a:t>
            </a:r>
            <a:r>
              <a:rPr lang="en-US" altLang="zh-CN" dirty="0"/>
              <a:t> </a:t>
            </a:r>
            <a:r>
              <a:rPr lang="en-US" altLang="zh-CN" dirty="0" err="1"/>
              <a:t>mǎ</a:t>
            </a:r>
            <a:r>
              <a:rPr lang="en-US" altLang="zh-CN" dirty="0"/>
              <a:t>              number  </a:t>
            </a:r>
          </a:p>
          <a:p>
            <a:pPr marL="0" indent="0">
              <a:buNone/>
            </a:pP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256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706584" y="591319"/>
            <a:ext cx="10515600" cy="923406"/>
          </a:xfrm>
        </p:spPr>
        <p:txBody>
          <a:bodyPr>
            <a:normAutofit/>
          </a:bodyPr>
          <a:lstStyle/>
          <a:p>
            <a:r>
              <a:rPr lang="en-US" altLang="zh-CN" sz="3600" b="1" dirty="0"/>
              <a:t>Do You Know His Telephone Number?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834101" y="1463502"/>
            <a:ext cx="11937354" cy="4351339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 </a:t>
            </a:r>
            <a:r>
              <a:rPr lang="en-US" altLang="zh-CN" dirty="0" smtClean="0"/>
              <a:t>2.</a:t>
            </a:r>
            <a:r>
              <a:rPr lang="zh-CN" altLang="en-US" dirty="0" smtClean="0"/>
              <a:t>对话 </a:t>
            </a:r>
            <a:r>
              <a:rPr lang="en-US" altLang="zh-CN" dirty="0" smtClean="0"/>
              <a:t>Dialogue</a:t>
            </a:r>
            <a:endParaRPr lang="en-US" altLang="zh-CN" dirty="0"/>
          </a:p>
          <a:p>
            <a:r>
              <a:rPr lang="en-US" altLang="zh-CN" sz="2400" dirty="0"/>
              <a:t>             </a:t>
            </a:r>
            <a:r>
              <a:rPr lang="en-US" altLang="zh-CN" sz="2400" dirty="0" smtClean="0"/>
              <a:t>     </a:t>
            </a:r>
            <a:r>
              <a:rPr lang="en-US" altLang="zh-CN" sz="2400" dirty="0" err="1" smtClean="0"/>
              <a:t>nǐ</a:t>
            </a:r>
            <a:r>
              <a:rPr lang="en-US" altLang="zh-CN" sz="2400" dirty="0" smtClean="0"/>
              <a:t>  </a:t>
            </a:r>
            <a:r>
              <a:rPr lang="en-US" altLang="zh-CN" sz="2400" dirty="0" err="1"/>
              <a:t>zhīdào</a:t>
            </a:r>
            <a:r>
              <a:rPr lang="en-US" altLang="zh-CN" sz="2400" dirty="0"/>
              <a:t>   </a:t>
            </a:r>
            <a:r>
              <a:rPr lang="en-US" altLang="zh-CN" sz="2400" dirty="0" err="1"/>
              <a:t>wáng</a:t>
            </a:r>
            <a:r>
              <a:rPr lang="en-US" altLang="zh-CN" sz="2400" dirty="0"/>
              <a:t> </a:t>
            </a:r>
            <a:r>
              <a:rPr lang="en-US" altLang="zh-CN" sz="2400" dirty="0" err="1"/>
              <a:t>lǎo</a:t>
            </a:r>
            <a:r>
              <a:rPr lang="en-US" altLang="zh-CN" sz="2400" dirty="0"/>
              <a:t> </a:t>
            </a:r>
            <a:r>
              <a:rPr lang="en-US" altLang="zh-CN" sz="2400" dirty="0" err="1"/>
              <a:t>shī</a:t>
            </a:r>
            <a:r>
              <a:rPr lang="en-US" altLang="zh-CN" sz="2400" dirty="0"/>
              <a:t>  de </a:t>
            </a:r>
            <a:r>
              <a:rPr lang="en-US" altLang="zh-CN" sz="2400" dirty="0" err="1"/>
              <a:t>diàn</a:t>
            </a:r>
            <a:r>
              <a:rPr lang="en-US" altLang="zh-CN" sz="2400" dirty="0"/>
              <a:t> </a:t>
            </a:r>
            <a:r>
              <a:rPr lang="en-US" altLang="zh-CN" sz="2400" dirty="0" err="1"/>
              <a:t>huà</a:t>
            </a:r>
            <a:r>
              <a:rPr lang="en-US" altLang="zh-CN" sz="2400" dirty="0"/>
              <a:t>   </a:t>
            </a:r>
            <a:r>
              <a:rPr lang="en-US" altLang="zh-CN" sz="2400" dirty="0" err="1"/>
              <a:t>hào</a:t>
            </a:r>
            <a:r>
              <a:rPr lang="en-US" altLang="zh-CN" sz="2400" dirty="0"/>
              <a:t> </a:t>
            </a:r>
            <a:r>
              <a:rPr lang="en-US" altLang="zh-CN" sz="2400" dirty="0" err="1"/>
              <a:t>mǎ</a:t>
            </a:r>
            <a:r>
              <a:rPr lang="en-US" altLang="zh-CN" sz="2400" dirty="0"/>
              <a:t>    ma</a:t>
            </a:r>
            <a:r>
              <a:rPr lang="zh-CN" altLang="en-US" sz="2400" dirty="0" smtClean="0"/>
              <a:t>？ </a:t>
            </a:r>
            <a:endParaRPr lang="en-US" altLang="zh-CN" sz="2400" dirty="0" smtClean="0"/>
          </a:p>
          <a:p>
            <a:r>
              <a:rPr lang="en-US" altLang="zh-CN" sz="2400" dirty="0"/>
              <a:t> </a:t>
            </a:r>
            <a:r>
              <a:rPr lang="en-US" altLang="zh-CN" sz="2400" dirty="0" smtClean="0"/>
              <a:t>David:     </a:t>
            </a:r>
            <a:r>
              <a:rPr lang="zh-CN" altLang="en-US" sz="2400" dirty="0" smtClean="0"/>
              <a:t>你  </a:t>
            </a:r>
            <a:r>
              <a:rPr lang="zh-CN" altLang="en-US" sz="2400" dirty="0">
                <a:solidFill>
                  <a:srgbClr val="FF0000"/>
                </a:solidFill>
              </a:rPr>
              <a:t>知道</a:t>
            </a:r>
            <a:r>
              <a:rPr lang="zh-CN" altLang="en-US" sz="2400" dirty="0"/>
              <a:t>         王老师      的    电话       </a:t>
            </a:r>
            <a:r>
              <a:rPr lang="zh-CN" altLang="en-US" sz="2400" dirty="0" smtClean="0"/>
              <a:t>   号码      </a:t>
            </a:r>
            <a:r>
              <a:rPr lang="zh-CN" altLang="en-US" sz="2400" dirty="0"/>
              <a:t>吗？ </a:t>
            </a:r>
            <a:endParaRPr lang="en-US" altLang="zh-CN" sz="2400" dirty="0" smtClean="0"/>
          </a:p>
          <a:p>
            <a:r>
              <a:rPr lang="en-US" altLang="zh-CN" sz="2600" dirty="0" smtClean="0">
                <a:solidFill>
                  <a:schemeClr val="accent2">
                    <a:lumMod val="50000"/>
                  </a:schemeClr>
                </a:solidFill>
              </a:rPr>
              <a:t>David</a:t>
            </a: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</a:rPr>
              <a:t>: Do </a:t>
            </a:r>
            <a:r>
              <a:rPr lang="en-US" altLang="zh-CN" sz="2600" dirty="0" smtClean="0">
                <a:solidFill>
                  <a:schemeClr val="accent2">
                    <a:lumMod val="50000"/>
                  </a:schemeClr>
                </a:solidFill>
              </a:rPr>
              <a:t>you know Mr. Wang’s telephone number? </a:t>
            </a:r>
          </a:p>
          <a:p>
            <a:r>
              <a:rPr lang="en-US" altLang="zh-CN" sz="2400" dirty="0" err="1" smtClean="0"/>
              <a:t>zhīdào</a:t>
            </a:r>
            <a:r>
              <a:rPr lang="zh-CN" altLang="en-US" sz="2400" dirty="0"/>
              <a:t>，</a:t>
            </a:r>
            <a:r>
              <a:rPr lang="en-US" altLang="zh-CN" sz="2400" dirty="0" err="1"/>
              <a:t>sān</a:t>
            </a:r>
            <a:r>
              <a:rPr lang="en-US" altLang="zh-CN" sz="2400" dirty="0"/>
              <a:t> </a:t>
            </a:r>
            <a:r>
              <a:rPr lang="en-US" altLang="zh-CN" sz="2400" dirty="0" err="1"/>
              <a:t>líng</a:t>
            </a:r>
            <a:r>
              <a:rPr lang="en-US" altLang="zh-CN" sz="2400" dirty="0"/>
              <a:t>  </a:t>
            </a:r>
            <a:r>
              <a:rPr lang="en-US" altLang="zh-CN" sz="2400" dirty="0" err="1"/>
              <a:t>èr</a:t>
            </a:r>
            <a:r>
              <a:rPr lang="en-US" altLang="zh-CN" sz="2400" dirty="0"/>
              <a:t>  </a:t>
            </a:r>
            <a:r>
              <a:rPr lang="en-US" altLang="zh-CN" sz="2400" dirty="0" err="1"/>
              <a:t>yī</a:t>
            </a:r>
            <a:r>
              <a:rPr lang="en-US" altLang="zh-CN" sz="2400" dirty="0"/>
              <a:t> </a:t>
            </a:r>
            <a:r>
              <a:rPr lang="en-US" altLang="zh-CN" sz="2400" dirty="0" err="1"/>
              <a:t>liù</a:t>
            </a:r>
            <a:r>
              <a:rPr lang="en-US" altLang="zh-CN" sz="2400" dirty="0"/>
              <a:t>  </a:t>
            </a:r>
            <a:r>
              <a:rPr lang="en-US" altLang="zh-CN" sz="2400" dirty="0" err="1"/>
              <a:t>wǔ</a:t>
            </a:r>
            <a:r>
              <a:rPr lang="en-US" altLang="zh-CN" sz="2400" dirty="0"/>
              <a:t>  </a:t>
            </a:r>
            <a:r>
              <a:rPr lang="en-US" altLang="zh-CN" sz="2400" dirty="0" err="1"/>
              <a:t>bā</a:t>
            </a:r>
            <a:r>
              <a:rPr lang="en-US" altLang="zh-CN" sz="2400" dirty="0"/>
              <a:t> </a:t>
            </a:r>
            <a:r>
              <a:rPr lang="en-US" altLang="zh-CN" sz="2400" dirty="0" err="1"/>
              <a:t>qī</a:t>
            </a:r>
            <a:r>
              <a:rPr lang="en-US" altLang="zh-CN" sz="2400" dirty="0"/>
              <a:t>.</a:t>
            </a:r>
          </a:p>
          <a:p>
            <a:r>
              <a:rPr lang="en-US" altLang="zh-CN" sz="2400" dirty="0" smtClean="0"/>
              <a:t> Anna</a:t>
            </a:r>
            <a:r>
              <a:rPr lang="en-US" altLang="zh-CN" sz="2400" dirty="0"/>
              <a:t>:       </a:t>
            </a:r>
            <a:r>
              <a:rPr lang="zh-CN" altLang="en-US" sz="2400" dirty="0"/>
              <a:t>知道，     </a:t>
            </a:r>
            <a:r>
              <a:rPr lang="en-US" altLang="zh-CN" sz="2400" dirty="0"/>
              <a:t>3    0    2    1   6    5     8   7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Anna</a:t>
            </a: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: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 I know it , it is 30216587.</a:t>
            </a:r>
            <a:endParaRPr lang="zh-CN" altLang="en-US" sz="2400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altLang="zh-CN" sz="2400" dirty="0" smtClean="0"/>
              <a:t> David</a:t>
            </a:r>
            <a:r>
              <a:rPr lang="en-US" altLang="zh-CN" sz="2400" dirty="0"/>
              <a:t>:      </a:t>
            </a:r>
            <a:r>
              <a:rPr lang="zh-CN" altLang="en-US" sz="2400" dirty="0"/>
              <a:t>谢谢！       </a:t>
            </a:r>
            <a:r>
              <a:rPr lang="en-US" altLang="zh-CN" sz="2400" dirty="0" err="1"/>
              <a:t>xiè</a:t>
            </a:r>
            <a:r>
              <a:rPr lang="en-US" altLang="zh-CN" sz="2400" dirty="0"/>
              <a:t> </a:t>
            </a:r>
            <a:r>
              <a:rPr lang="en-US" altLang="zh-CN" sz="2400" dirty="0" err="1"/>
              <a:t>xiè</a:t>
            </a:r>
            <a:r>
              <a:rPr lang="en-US" altLang="zh-CN" sz="2400" dirty="0"/>
              <a:t> </a:t>
            </a:r>
            <a:r>
              <a:rPr lang="zh-CN" altLang="en-US" sz="2400" dirty="0"/>
              <a:t>！ </a:t>
            </a:r>
            <a:endParaRPr lang="en-US" altLang="zh-CN" sz="2400" dirty="0" smtClean="0"/>
          </a:p>
          <a:p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David</a:t>
            </a: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: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 Thanks!</a:t>
            </a:r>
            <a:r>
              <a:rPr lang="zh-CN" altLang="en-US" sz="2400" dirty="0" smtClean="0">
                <a:solidFill>
                  <a:schemeClr val="accent2">
                    <a:lumMod val="50000"/>
                  </a:schemeClr>
                </a:solidFill>
              </a:rPr>
              <a:t>           </a:t>
            </a:r>
            <a:endParaRPr lang="zh-CN" altLang="en-US" sz="2400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altLang="zh-CN" sz="2400" dirty="0" smtClean="0"/>
              <a:t> Anna</a:t>
            </a:r>
            <a:r>
              <a:rPr lang="en-US" altLang="zh-CN" sz="2400" dirty="0"/>
              <a:t>:      </a:t>
            </a:r>
            <a:r>
              <a:rPr lang="zh-CN" altLang="en-US" sz="2400" dirty="0"/>
              <a:t>不客气！   </a:t>
            </a:r>
            <a:r>
              <a:rPr lang="en-US" altLang="zh-CN" sz="2400" dirty="0" err="1"/>
              <a:t>Bú</a:t>
            </a:r>
            <a:r>
              <a:rPr lang="en-US" altLang="zh-CN" sz="2400" dirty="0"/>
              <a:t> </a:t>
            </a:r>
            <a:r>
              <a:rPr lang="en-US" altLang="zh-CN" sz="2400" dirty="0" err="1"/>
              <a:t>kè</a:t>
            </a:r>
            <a:r>
              <a:rPr lang="en-US" altLang="zh-CN" sz="2400" dirty="0"/>
              <a:t> </a:t>
            </a:r>
            <a:r>
              <a:rPr lang="en-US" altLang="zh-CN" sz="2400" dirty="0" err="1"/>
              <a:t>qì</a:t>
            </a:r>
            <a:r>
              <a:rPr lang="zh-CN" altLang="en-US" sz="2400" dirty="0"/>
              <a:t>！ </a:t>
            </a:r>
            <a:endParaRPr lang="en-US" altLang="zh-CN" sz="2400" dirty="0" smtClean="0"/>
          </a:p>
          <a:p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Anna</a:t>
            </a: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: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  You are welcome!</a:t>
            </a:r>
            <a:endParaRPr lang="zh-CN" altLang="en-US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719" y="3275326"/>
            <a:ext cx="511492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1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676400" y="339017"/>
            <a:ext cx="10515600" cy="1325563"/>
          </a:xfrm>
        </p:spPr>
        <p:txBody>
          <a:bodyPr>
            <a:normAutofit/>
          </a:bodyPr>
          <a:lstStyle/>
          <a:p>
            <a:endParaRPr lang="en-US" altLang="zh-CN" sz="4000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463128" y="2204941"/>
            <a:ext cx="10515600" cy="4351339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 生词</a:t>
            </a:r>
            <a:r>
              <a:rPr lang="en-US" altLang="zh-CN" dirty="0"/>
              <a:t>—</a:t>
            </a:r>
            <a:r>
              <a:rPr lang="zh-CN" altLang="en-US" dirty="0"/>
              <a:t>数字        </a:t>
            </a:r>
            <a:r>
              <a:rPr lang="en-US" altLang="zh-CN" dirty="0"/>
              <a:t>New Words —numbers</a:t>
            </a:r>
          </a:p>
          <a:p>
            <a:r>
              <a:rPr lang="en-US" altLang="zh-CN" dirty="0"/>
              <a:t>    </a:t>
            </a:r>
            <a:r>
              <a:rPr lang="en-US" altLang="zh-CN" dirty="0" err="1"/>
              <a:t>yī</a:t>
            </a:r>
            <a:r>
              <a:rPr lang="en-US" altLang="zh-CN" dirty="0"/>
              <a:t>      </a:t>
            </a:r>
            <a:r>
              <a:rPr lang="en-US" altLang="zh-CN" dirty="0" err="1"/>
              <a:t>èr</a:t>
            </a:r>
            <a:r>
              <a:rPr lang="en-US" altLang="zh-CN" dirty="0"/>
              <a:t>      </a:t>
            </a:r>
            <a:r>
              <a:rPr lang="en-US" altLang="zh-CN" dirty="0" err="1"/>
              <a:t>sān</a:t>
            </a:r>
            <a:r>
              <a:rPr lang="en-US" altLang="zh-CN" dirty="0"/>
              <a:t>      </a:t>
            </a:r>
            <a:r>
              <a:rPr lang="en-US" altLang="zh-CN" dirty="0" err="1"/>
              <a:t>sì</a:t>
            </a:r>
            <a:r>
              <a:rPr lang="en-US" altLang="zh-CN" dirty="0"/>
              <a:t>      </a:t>
            </a:r>
            <a:r>
              <a:rPr lang="en-US" altLang="zh-CN" dirty="0" err="1"/>
              <a:t>wǔ</a:t>
            </a:r>
            <a:endParaRPr lang="en-US" altLang="zh-CN" dirty="0"/>
          </a:p>
          <a:p>
            <a:r>
              <a:rPr lang="zh-CN" altLang="en-US" dirty="0"/>
              <a:t>一</a:t>
            </a:r>
            <a:r>
              <a:rPr lang="en-US" altLang="zh-CN" dirty="0"/>
              <a:t>(1)   </a:t>
            </a:r>
            <a:r>
              <a:rPr lang="zh-CN" altLang="en-US" dirty="0"/>
              <a:t>二</a:t>
            </a:r>
            <a:r>
              <a:rPr lang="en-US" altLang="zh-CN" dirty="0"/>
              <a:t>(2)    </a:t>
            </a:r>
            <a:r>
              <a:rPr lang="zh-CN" altLang="en-US" dirty="0"/>
              <a:t>三</a:t>
            </a:r>
            <a:r>
              <a:rPr lang="en-US" altLang="zh-CN" dirty="0"/>
              <a:t>(3)   </a:t>
            </a:r>
            <a:r>
              <a:rPr lang="zh-CN" altLang="en-US" dirty="0"/>
              <a:t>四</a:t>
            </a:r>
            <a:r>
              <a:rPr lang="en-US" altLang="zh-CN" dirty="0"/>
              <a:t>(4)   </a:t>
            </a:r>
            <a:r>
              <a:rPr lang="zh-CN" altLang="en-US" dirty="0"/>
              <a:t>五</a:t>
            </a:r>
            <a:r>
              <a:rPr lang="en-US" altLang="zh-CN" dirty="0"/>
              <a:t>(5)  </a:t>
            </a:r>
          </a:p>
          <a:p>
            <a:r>
              <a:rPr lang="en-US" altLang="zh-CN" dirty="0"/>
              <a:t>   </a:t>
            </a:r>
            <a:r>
              <a:rPr lang="en-US" altLang="zh-CN" dirty="0" err="1"/>
              <a:t>liù</a:t>
            </a:r>
            <a:r>
              <a:rPr lang="en-US" altLang="zh-CN" dirty="0"/>
              <a:t>     </a:t>
            </a:r>
            <a:r>
              <a:rPr lang="en-US" altLang="zh-CN" dirty="0" err="1"/>
              <a:t>qī</a:t>
            </a:r>
            <a:r>
              <a:rPr lang="en-US" altLang="zh-CN" dirty="0"/>
              <a:t>       </a:t>
            </a:r>
            <a:r>
              <a:rPr lang="en-US" altLang="zh-CN" dirty="0" err="1"/>
              <a:t>bā</a:t>
            </a:r>
            <a:r>
              <a:rPr lang="en-US" altLang="zh-CN" dirty="0"/>
              <a:t>     </a:t>
            </a:r>
            <a:r>
              <a:rPr lang="en-US" altLang="zh-CN" dirty="0" err="1"/>
              <a:t>jiǔ</a:t>
            </a:r>
            <a:r>
              <a:rPr lang="en-US" altLang="zh-CN" dirty="0"/>
              <a:t>      </a:t>
            </a:r>
            <a:r>
              <a:rPr lang="en-US" altLang="zh-CN" dirty="0" err="1"/>
              <a:t>shí</a:t>
            </a:r>
            <a:r>
              <a:rPr lang="en-US" altLang="zh-CN" dirty="0"/>
              <a:t>       </a:t>
            </a:r>
            <a:r>
              <a:rPr lang="en-US" altLang="zh-CN" dirty="0" err="1"/>
              <a:t>líng</a:t>
            </a:r>
            <a:endParaRPr lang="en-US" altLang="zh-CN" dirty="0"/>
          </a:p>
          <a:p>
            <a:r>
              <a:rPr lang="zh-CN" altLang="en-US" dirty="0"/>
              <a:t>六</a:t>
            </a:r>
            <a:r>
              <a:rPr lang="en-US" altLang="zh-CN" dirty="0"/>
              <a:t>(6)   </a:t>
            </a:r>
            <a:r>
              <a:rPr lang="zh-CN" altLang="en-US" dirty="0"/>
              <a:t>七</a:t>
            </a:r>
            <a:r>
              <a:rPr lang="en-US" altLang="zh-CN" dirty="0"/>
              <a:t>(7)    </a:t>
            </a:r>
            <a:r>
              <a:rPr lang="zh-CN" altLang="en-US" dirty="0"/>
              <a:t>八</a:t>
            </a:r>
            <a:r>
              <a:rPr lang="en-US" altLang="zh-CN" dirty="0"/>
              <a:t>(8)   </a:t>
            </a:r>
            <a:r>
              <a:rPr lang="zh-CN" altLang="en-US" dirty="0"/>
              <a:t>九</a:t>
            </a:r>
            <a:r>
              <a:rPr lang="en-US" altLang="zh-CN" dirty="0"/>
              <a:t>(9)    </a:t>
            </a:r>
            <a:r>
              <a:rPr lang="zh-CN" altLang="en-US" dirty="0"/>
              <a:t>十</a:t>
            </a:r>
            <a:r>
              <a:rPr lang="en-US" altLang="zh-CN" dirty="0"/>
              <a:t>(10)    </a:t>
            </a:r>
            <a:r>
              <a:rPr lang="zh-CN" altLang="en-US" dirty="0"/>
              <a:t>零（</a:t>
            </a:r>
            <a:r>
              <a:rPr lang="en-US" altLang="zh-CN" dirty="0"/>
              <a:t>0</a:t>
            </a:r>
            <a:r>
              <a:rPr lang="zh-CN" altLang="en-US" dirty="0"/>
              <a:t>）</a:t>
            </a:r>
          </a:p>
          <a:p>
            <a:endParaRPr lang="zh-CN" altLang="en-US" dirty="0"/>
          </a:p>
          <a:p>
            <a:r>
              <a:rPr lang="zh-CN" altLang="en-US" dirty="0"/>
              <a:t>急用电话号码（</a:t>
            </a:r>
            <a:r>
              <a:rPr lang="en-US" altLang="zh-CN" dirty="0" err="1"/>
              <a:t>Energency</a:t>
            </a:r>
            <a:r>
              <a:rPr lang="en-US" altLang="zh-CN" dirty="0"/>
              <a:t> Number</a:t>
            </a:r>
            <a:r>
              <a:rPr lang="zh-CN" altLang="en-US" dirty="0"/>
              <a:t>）</a:t>
            </a:r>
          </a:p>
          <a:p>
            <a:r>
              <a:rPr lang="zh-CN" altLang="en-US" dirty="0"/>
              <a:t>     </a:t>
            </a:r>
            <a:r>
              <a:rPr lang="en-US" altLang="zh-CN" dirty="0" err="1"/>
              <a:t>chá</a:t>
            </a:r>
            <a:r>
              <a:rPr lang="en-US" altLang="zh-CN" dirty="0"/>
              <a:t> </a:t>
            </a:r>
            <a:r>
              <a:rPr lang="en-US" altLang="zh-CN" dirty="0" err="1"/>
              <a:t>xún</a:t>
            </a:r>
            <a:r>
              <a:rPr lang="en-US" altLang="zh-CN" dirty="0"/>
              <a:t>                   </a:t>
            </a:r>
            <a:r>
              <a:rPr lang="en-US" altLang="zh-CN" dirty="0" err="1"/>
              <a:t>yī</a:t>
            </a:r>
            <a:r>
              <a:rPr lang="en-US" altLang="zh-CN" dirty="0"/>
              <a:t> </a:t>
            </a:r>
            <a:r>
              <a:rPr lang="en-US" altLang="zh-CN" dirty="0" err="1"/>
              <a:t>yī</a:t>
            </a:r>
            <a:r>
              <a:rPr lang="en-US" altLang="zh-CN" dirty="0"/>
              <a:t>  </a:t>
            </a:r>
            <a:r>
              <a:rPr lang="en-US" altLang="zh-CN" dirty="0" err="1"/>
              <a:t>sì</a:t>
            </a:r>
            <a:r>
              <a:rPr lang="en-US" altLang="zh-CN" dirty="0"/>
              <a:t>                       </a:t>
            </a:r>
            <a:r>
              <a:rPr lang="en-US" altLang="zh-CN" dirty="0" smtClean="0"/>
              <a:t>      </a:t>
            </a:r>
            <a:r>
              <a:rPr lang="en-US" altLang="zh-CN" dirty="0" err="1"/>
              <a:t>jí</a:t>
            </a:r>
            <a:r>
              <a:rPr lang="en-US" altLang="zh-CN" dirty="0"/>
              <a:t> </a:t>
            </a:r>
            <a:r>
              <a:rPr lang="en-US" altLang="zh-CN" dirty="0" err="1"/>
              <a:t>jiù</a:t>
            </a:r>
            <a:r>
              <a:rPr lang="en-US" altLang="zh-CN" dirty="0"/>
              <a:t>                       </a:t>
            </a:r>
            <a:r>
              <a:rPr lang="en-US" altLang="zh-CN" dirty="0" err="1"/>
              <a:t>yī</a:t>
            </a:r>
            <a:r>
              <a:rPr lang="en-US" altLang="zh-CN" dirty="0"/>
              <a:t> </a:t>
            </a:r>
            <a:r>
              <a:rPr lang="en-US" altLang="zh-CN" dirty="0" err="1"/>
              <a:t>èrlíng</a:t>
            </a:r>
            <a:endParaRPr lang="en-US" altLang="zh-CN" dirty="0"/>
          </a:p>
          <a:p>
            <a:r>
              <a:rPr lang="zh-CN" altLang="en-US" dirty="0"/>
              <a:t>查询  </a:t>
            </a:r>
            <a:r>
              <a:rPr lang="en-US" altLang="zh-CN" dirty="0"/>
              <a:t>enquiry    </a:t>
            </a:r>
            <a:r>
              <a:rPr lang="en-US" altLang="zh-CN" dirty="0" smtClean="0"/>
              <a:t>       </a:t>
            </a:r>
            <a:r>
              <a:rPr lang="en-US" altLang="zh-CN" dirty="0"/>
              <a:t>1     1    4                         </a:t>
            </a:r>
            <a:r>
              <a:rPr lang="zh-CN" altLang="en-US" dirty="0"/>
              <a:t>急救  </a:t>
            </a:r>
            <a:r>
              <a:rPr lang="en-US" altLang="zh-CN" dirty="0"/>
              <a:t>first-aid       1    2    0</a:t>
            </a:r>
          </a:p>
          <a:p>
            <a:r>
              <a:rPr lang="en-US" altLang="zh-CN" dirty="0"/>
              <a:t>     </a:t>
            </a:r>
            <a:r>
              <a:rPr lang="en-US" altLang="zh-CN" dirty="0" err="1"/>
              <a:t>bào</a:t>
            </a:r>
            <a:r>
              <a:rPr lang="en-US" altLang="zh-CN" dirty="0"/>
              <a:t> </a:t>
            </a:r>
            <a:r>
              <a:rPr lang="en-US" altLang="zh-CN" dirty="0" err="1"/>
              <a:t>jǐng</a:t>
            </a:r>
            <a:r>
              <a:rPr lang="en-US" altLang="zh-CN" dirty="0"/>
              <a:t>                </a:t>
            </a:r>
            <a:r>
              <a:rPr lang="en-US" altLang="zh-CN" dirty="0" err="1"/>
              <a:t>yī</a:t>
            </a:r>
            <a:r>
              <a:rPr lang="en-US" altLang="zh-CN" dirty="0"/>
              <a:t> </a:t>
            </a:r>
            <a:r>
              <a:rPr lang="en-US" altLang="zh-CN" dirty="0" err="1"/>
              <a:t>yī</a:t>
            </a:r>
            <a:r>
              <a:rPr lang="en-US" altLang="zh-CN" dirty="0"/>
              <a:t>  </a:t>
            </a:r>
            <a:r>
              <a:rPr lang="en-US" altLang="zh-CN" dirty="0" err="1"/>
              <a:t>líng</a:t>
            </a:r>
            <a:r>
              <a:rPr lang="en-US" altLang="zh-CN" dirty="0"/>
              <a:t>                     </a:t>
            </a:r>
            <a:r>
              <a:rPr lang="en-US" altLang="zh-CN" dirty="0" smtClean="0"/>
              <a:t>     </a:t>
            </a:r>
            <a:r>
              <a:rPr lang="en-US" altLang="zh-CN" dirty="0" err="1"/>
              <a:t>huǒ</a:t>
            </a:r>
            <a:r>
              <a:rPr lang="en-US" altLang="zh-CN" dirty="0"/>
              <a:t> </a:t>
            </a:r>
            <a:r>
              <a:rPr lang="en-US" altLang="zh-CN" dirty="0" err="1"/>
              <a:t>jǐng</a:t>
            </a:r>
            <a:r>
              <a:rPr lang="en-US" altLang="zh-CN" dirty="0"/>
              <a:t>                 </a:t>
            </a:r>
            <a:r>
              <a:rPr lang="en-US" altLang="zh-CN" dirty="0" err="1"/>
              <a:t>yī</a:t>
            </a:r>
            <a:r>
              <a:rPr lang="en-US" altLang="zh-CN" dirty="0"/>
              <a:t> </a:t>
            </a:r>
            <a:r>
              <a:rPr lang="en-US" altLang="zh-CN" dirty="0" err="1"/>
              <a:t>yījiǔ</a:t>
            </a:r>
            <a:endParaRPr lang="en-US" altLang="zh-CN" dirty="0"/>
          </a:p>
          <a:p>
            <a:r>
              <a:rPr lang="zh-CN" altLang="en-US" dirty="0"/>
              <a:t>报警 </a:t>
            </a:r>
            <a:r>
              <a:rPr lang="en-US" altLang="zh-CN" dirty="0"/>
              <a:t>police          </a:t>
            </a:r>
            <a:r>
              <a:rPr lang="en-US" altLang="zh-CN" dirty="0" smtClean="0"/>
              <a:t>     1    </a:t>
            </a:r>
            <a:r>
              <a:rPr lang="en-US" altLang="zh-CN" dirty="0"/>
              <a:t>1    0                         </a:t>
            </a:r>
            <a:r>
              <a:rPr lang="zh-CN" altLang="en-US" dirty="0" smtClean="0"/>
              <a:t>火警  </a:t>
            </a:r>
            <a:r>
              <a:rPr lang="en-US" altLang="zh-CN" dirty="0"/>
              <a:t>fire service </a:t>
            </a:r>
            <a:r>
              <a:rPr lang="en-US" altLang="zh-CN" dirty="0" smtClean="0"/>
              <a:t>  1   </a:t>
            </a:r>
            <a:r>
              <a:rPr lang="en-US" altLang="zh-CN" dirty="0"/>
              <a:t>1   9</a:t>
            </a:r>
          </a:p>
          <a:p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1345" y="453190"/>
            <a:ext cx="3167591" cy="509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252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981515" y="-213406"/>
            <a:ext cx="10515600" cy="1325563"/>
          </a:xfrm>
        </p:spPr>
        <p:txBody>
          <a:bodyPr/>
          <a:lstStyle/>
          <a:p>
            <a:r>
              <a:rPr lang="en-US" altLang="zh-CN" b="1" dirty="0"/>
              <a:t> </a:t>
            </a:r>
            <a:r>
              <a:rPr lang="en-US" altLang="zh-CN" b="1" dirty="0" smtClean="0"/>
              <a:t>2.Hey , Hello</a:t>
            </a:r>
            <a:r>
              <a:rPr lang="zh-CN" altLang="en-US" b="1" dirty="0"/>
              <a:t>！</a:t>
            </a:r>
            <a:endParaRPr lang="en-US" altLang="zh-CN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793284" y="875453"/>
            <a:ext cx="10647066" cy="4705905"/>
          </a:xfrm>
        </p:spPr>
        <p:txBody>
          <a:bodyPr>
            <a:noAutofit/>
          </a:bodyPr>
          <a:lstStyle/>
          <a:p>
            <a:r>
              <a:rPr lang="zh-CN" altLang="en-US" sz="2200" dirty="0"/>
              <a:t> </a:t>
            </a:r>
            <a:r>
              <a:rPr lang="en-US" altLang="zh-CN" sz="2200" dirty="0"/>
              <a:t>1.</a:t>
            </a:r>
            <a:r>
              <a:rPr lang="zh-CN" altLang="en-US" sz="2200" dirty="0"/>
              <a:t>生词        </a:t>
            </a:r>
            <a:r>
              <a:rPr lang="en-US" altLang="zh-CN" sz="2200" dirty="0"/>
              <a:t>New Words </a:t>
            </a:r>
            <a:endParaRPr lang="en-US" altLang="zh-CN" sz="2200" dirty="0" smtClean="0"/>
          </a:p>
          <a:p>
            <a:r>
              <a:rPr lang="en-US" altLang="zh-CN" sz="2200" dirty="0" smtClean="0"/>
              <a:t>   </a:t>
            </a:r>
            <a:r>
              <a:rPr lang="en-US" altLang="zh-CN" sz="2200" dirty="0" err="1"/>
              <a:t>wèi</a:t>
            </a:r>
            <a:endParaRPr lang="en-US" altLang="zh-CN" sz="2200" dirty="0"/>
          </a:p>
          <a:p>
            <a:pPr marL="0" indent="0">
              <a:buNone/>
            </a:pPr>
            <a:r>
              <a:rPr lang="zh-CN" altLang="en-US" sz="2200" dirty="0" smtClean="0"/>
              <a:t>        喂      </a:t>
            </a:r>
            <a:r>
              <a:rPr lang="en-US" altLang="zh-CN" sz="2200" dirty="0" smtClean="0"/>
              <a:t>(interjection)</a:t>
            </a:r>
            <a:r>
              <a:rPr lang="zh-CN" altLang="en-US" sz="2200" dirty="0" smtClean="0"/>
              <a:t>            </a:t>
            </a:r>
            <a:r>
              <a:rPr lang="en-US" altLang="zh-CN" sz="2200" dirty="0" smtClean="0"/>
              <a:t>hey ; telephone greeting</a:t>
            </a:r>
            <a:r>
              <a:rPr lang="zh-CN" altLang="en-US" sz="2200" dirty="0" smtClean="0"/>
              <a:t> </a:t>
            </a:r>
            <a:endParaRPr lang="zh-CN" altLang="en-US" sz="2200" dirty="0"/>
          </a:p>
          <a:p>
            <a:r>
              <a:rPr lang="zh-CN" altLang="en-US" sz="2200" dirty="0"/>
              <a:t>   </a:t>
            </a:r>
            <a:r>
              <a:rPr lang="zh-CN" altLang="en-US" sz="2200" dirty="0" smtClean="0"/>
              <a:t> </a:t>
            </a:r>
            <a:r>
              <a:rPr lang="en-US" altLang="zh-CN" sz="2200" dirty="0" err="1"/>
              <a:t>shén</a:t>
            </a:r>
            <a:r>
              <a:rPr lang="en-US" altLang="zh-CN" sz="2200" dirty="0"/>
              <a:t> me </a:t>
            </a:r>
            <a:endParaRPr lang="en-US" altLang="zh-CN" sz="2200" dirty="0" smtClean="0"/>
          </a:p>
          <a:p>
            <a:r>
              <a:rPr lang="en-US" altLang="zh-CN" sz="2200" dirty="0"/>
              <a:t> </a:t>
            </a:r>
            <a:r>
              <a:rPr lang="en-US" altLang="zh-CN" sz="2200" dirty="0" smtClean="0"/>
              <a:t>    </a:t>
            </a:r>
            <a:r>
              <a:rPr lang="zh-CN" altLang="en-US" sz="2200" dirty="0" smtClean="0"/>
              <a:t>什    么 </a:t>
            </a:r>
            <a:r>
              <a:rPr lang="en-US" altLang="zh-CN" sz="2200" dirty="0" smtClean="0"/>
              <a:t>(pronoun)</a:t>
            </a:r>
            <a:r>
              <a:rPr lang="zh-CN" altLang="en-US" sz="2200" dirty="0" smtClean="0"/>
              <a:t>             </a:t>
            </a:r>
            <a:r>
              <a:rPr lang="en-US" altLang="zh-CN" sz="2200" dirty="0" smtClean="0"/>
              <a:t>what </a:t>
            </a:r>
            <a:endParaRPr lang="zh-CN" altLang="en-US" sz="2200" dirty="0"/>
          </a:p>
          <a:p>
            <a:r>
              <a:rPr lang="zh-CN" altLang="en-US" sz="2200" dirty="0"/>
              <a:t> </a:t>
            </a:r>
            <a:r>
              <a:rPr lang="zh-CN" altLang="en-US" sz="2200" dirty="0" smtClean="0"/>
              <a:t>   </a:t>
            </a:r>
            <a:r>
              <a:rPr lang="en-US" altLang="zh-CN" sz="2200" dirty="0" err="1" smtClean="0"/>
              <a:t>shì</a:t>
            </a:r>
            <a:endParaRPr lang="en-US" altLang="zh-CN" sz="2200" dirty="0" smtClean="0"/>
          </a:p>
          <a:p>
            <a:r>
              <a:rPr lang="zh-CN" altLang="en-US" sz="2200" dirty="0" smtClean="0"/>
              <a:t>    事    </a:t>
            </a:r>
            <a:r>
              <a:rPr lang="en-US" altLang="zh-CN" sz="2200" dirty="0" smtClean="0"/>
              <a:t>(noun)                          thing ; matter ; affair</a:t>
            </a:r>
            <a:endParaRPr lang="en-US" altLang="zh-CN" sz="2200" dirty="0"/>
          </a:p>
          <a:p>
            <a:r>
              <a:rPr lang="zh-CN" altLang="en-US" sz="2200" dirty="0" smtClean="0"/>
              <a:t>    </a:t>
            </a:r>
            <a:r>
              <a:rPr lang="en-US" altLang="zh-CN" sz="2200" dirty="0" err="1"/>
              <a:t>xiàn</a:t>
            </a:r>
            <a:r>
              <a:rPr lang="en-US" altLang="zh-CN" sz="2200" dirty="0"/>
              <a:t> </a:t>
            </a:r>
            <a:r>
              <a:rPr lang="en-US" altLang="zh-CN" sz="2200" dirty="0" err="1"/>
              <a:t>zài</a:t>
            </a:r>
            <a:endParaRPr lang="en-US" altLang="zh-CN" sz="2200" dirty="0"/>
          </a:p>
          <a:p>
            <a:r>
              <a:rPr lang="zh-CN" altLang="en-US" sz="2200" dirty="0" smtClean="0"/>
              <a:t>    现在    </a:t>
            </a:r>
            <a:r>
              <a:rPr lang="en-US" altLang="zh-CN" sz="2200" dirty="0" smtClean="0"/>
              <a:t>(verb)                       now; at present</a:t>
            </a:r>
            <a:endParaRPr lang="zh-CN" altLang="en-US" sz="2200" dirty="0"/>
          </a:p>
          <a:p>
            <a:r>
              <a:rPr lang="zh-CN" altLang="en-US" sz="2200" dirty="0"/>
              <a:t>   </a:t>
            </a:r>
            <a:r>
              <a:rPr lang="zh-CN" altLang="en-US" sz="2200" dirty="0" smtClean="0"/>
              <a:t> </a:t>
            </a:r>
            <a:r>
              <a:rPr lang="en-US" altLang="zh-CN" sz="2200" dirty="0" err="1" smtClean="0"/>
              <a:t>yǒu</a:t>
            </a:r>
            <a:endParaRPr lang="en-US" altLang="zh-CN" sz="2200" dirty="0"/>
          </a:p>
          <a:p>
            <a:r>
              <a:rPr lang="zh-CN" altLang="en-US" sz="2200" dirty="0" smtClean="0"/>
              <a:t>     有    </a:t>
            </a:r>
            <a:r>
              <a:rPr lang="en-US" altLang="zh-CN" sz="2200" dirty="0"/>
              <a:t>(verb) </a:t>
            </a:r>
            <a:r>
              <a:rPr lang="en-US" altLang="zh-CN" sz="2200" dirty="0" smtClean="0"/>
              <a:t>                         have; be ; exist</a:t>
            </a:r>
          </a:p>
          <a:p>
            <a:r>
              <a:rPr lang="en-US" altLang="zh-CN" sz="2200" dirty="0" smtClean="0"/>
              <a:t>   </a:t>
            </a:r>
            <a:r>
              <a:rPr lang="en-US" altLang="zh-CN" sz="2200" dirty="0" err="1" smtClean="0"/>
              <a:t>shí</a:t>
            </a:r>
            <a:r>
              <a:rPr lang="en-US" altLang="zh-CN" sz="2200" dirty="0" smtClean="0"/>
              <a:t> </a:t>
            </a:r>
            <a:r>
              <a:rPr lang="en-US" altLang="zh-CN" sz="2200" dirty="0" err="1"/>
              <a:t>jiān</a:t>
            </a:r>
            <a:endParaRPr lang="en-US" altLang="zh-CN" sz="2200" dirty="0"/>
          </a:p>
          <a:p>
            <a:r>
              <a:rPr lang="zh-CN" altLang="en-US" sz="2200" dirty="0" smtClean="0"/>
              <a:t>    时 间 </a:t>
            </a:r>
            <a:r>
              <a:rPr lang="en-US" altLang="zh-CN" sz="2200" dirty="0"/>
              <a:t>(verb) </a:t>
            </a:r>
            <a:r>
              <a:rPr lang="en-US" altLang="zh-CN" sz="2200" dirty="0" smtClean="0"/>
              <a:t>                       time</a:t>
            </a:r>
            <a:endParaRPr lang="zh-CN" altLang="en-US" sz="2200" dirty="0" smtClean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315" y="3228405"/>
            <a:ext cx="46228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3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920366" y="-333149"/>
            <a:ext cx="10515600" cy="923406"/>
          </a:xfrm>
        </p:spPr>
        <p:txBody>
          <a:bodyPr>
            <a:normAutofit/>
          </a:bodyPr>
          <a:lstStyle/>
          <a:p>
            <a:r>
              <a:rPr lang="en-US" altLang="zh-CN" sz="3600" b="1" dirty="0"/>
              <a:t>Hey , Hello</a:t>
            </a:r>
            <a:r>
              <a:rPr lang="zh-CN" altLang="en-US" sz="3600" b="1" dirty="0"/>
              <a:t>！</a:t>
            </a:r>
            <a:endParaRPr lang="en-US" altLang="zh-CN" sz="3600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1285496" y="583104"/>
            <a:ext cx="11044254" cy="6183203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 </a:t>
            </a:r>
            <a:r>
              <a:rPr lang="en-US" altLang="zh-CN" sz="2400" dirty="0" smtClean="0"/>
              <a:t>2.</a:t>
            </a:r>
            <a:r>
              <a:rPr lang="zh-CN" altLang="en-US" sz="2400" dirty="0" smtClean="0"/>
              <a:t>对话 </a:t>
            </a:r>
            <a:r>
              <a:rPr lang="en-US" altLang="zh-CN" sz="2400" dirty="0" smtClean="0"/>
              <a:t>Dialogue</a:t>
            </a:r>
          </a:p>
          <a:p>
            <a:r>
              <a:rPr lang="en-US" altLang="zh-CN" sz="2400" dirty="0"/>
              <a:t> </a:t>
            </a:r>
            <a:r>
              <a:rPr lang="en-US" altLang="zh-CN" sz="2400" dirty="0" smtClean="0"/>
              <a:t>                    </a:t>
            </a:r>
            <a:r>
              <a:rPr lang="en-US" altLang="zh-CN" sz="2400" dirty="0" err="1" smtClean="0"/>
              <a:t>Wèi</a:t>
            </a:r>
            <a:r>
              <a:rPr lang="zh-CN" altLang="en-US" sz="2400" dirty="0"/>
              <a:t>，</a:t>
            </a:r>
            <a:r>
              <a:rPr lang="en-US" altLang="zh-CN" sz="2400" dirty="0" err="1"/>
              <a:t>nínhǎo</a:t>
            </a:r>
            <a:r>
              <a:rPr lang="en-US" altLang="zh-CN" sz="2400" dirty="0"/>
              <a:t> . </a:t>
            </a:r>
            <a:r>
              <a:rPr lang="en-US" altLang="zh-CN" sz="2400" dirty="0" err="1"/>
              <a:t>Shì</a:t>
            </a:r>
            <a:r>
              <a:rPr lang="en-US" altLang="zh-CN" sz="2400" dirty="0"/>
              <a:t> </a:t>
            </a:r>
            <a:r>
              <a:rPr lang="en-US" altLang="zh-CN" sz="2400" dirty="0" err="1"/>
              <a:t>wánglǎo</a:t>
            </a:r>
            <a:r>
              <a:rPr lang="en-US" altLang="zh-CN" sz="2400" dirty="0"/>
              <a:t> </a:t>
            </a:r>
            <a:r>
              <a:rPr lang="en-US" altLang="zh-CN" sz="2400" dirty="0" err="1"/>
              <a:t>shī</a:t>
            </a:r>
            <a:r>
              <a:rPr lang="en-US" altLang="zh-CN" sz="2400" dirty="0"/>
              <a:t>   ma</a:t>
            </a:r>
            <a:r>
              <a:rPr lang="zh-CN" altLang="en-US" sz="2400" dirty="0" smtClean="0"/>
              <a:t>？</a:t>
            </a:r>
            <a:r>
              <a:rPr lang="en-US" altLang="zh-CN" sz="2400" dirty="0" err="1" smtClean="0"/>
              <a:t>Wǒ</a:t>
            </a:r>
            <a:r>
              <a:rPr lang="en-US" altLang="zh-CN" sz="2400" dirty="0" smtClean="0"/>
              <a:t>  </a:t>
            </a:r>
            <a:r>
              <a:rPr lang="en-US" altLang="zh-CN" sz="2400" dirty="0" err="1"/>
              <a:t>shì</a:t>
            </a:r>
            <a:r>
              <a:rPr lang="en-US" altLang="zh-CN" sz="2400" dirty="0"/>
              <a:t> </a:t>
            </a:r>
            <a:r>
              <a:rPr lang="en-US" altLang="zh-CN" sz="2400" dirty="0" err="1"/>
              <a:t>dà</a:t>
            </a:r>
            <a:r>
              <a:rPr lang="en-US" altLang="zh-CN" sz="2400" dirty="0"/>
              <a:t> </a:t>
            </a:r>
            <a:r>
              <a:rPr lang="en-US" altLang="zh-CN" sz="2400" dirty="0" err="1"/>
              <a:t>wěi</a:t>
            </a:r>
            <a:r>
              <a:rPr lang="en-US" altLang="zh-CN" sz="2400" dirty="0"/>
              <a:t> .</a:t>
            </a:r>
          </a:p>
          <a:p>
            <a:r>
              <a:rPr lang="en-US" altLang="zh-CN" sz="2400" dirty="0"/>
              <a:t>David:          </a:t>
            </a:r>
            <a:r>
              <a:rPr lang="zh-CN" altLang="en-US" sz="2400" dirty="0"/>
              <a:t>喂，    您好。是      王老师     </a:t>
            </a:r>
            <a:r>
              <a:rPr lang="zh-CN" altLang="en-US" sz="2400" dirty="0">
                <a:solidFill>
                  <a:srgbClr val="FF0000"/>
                </a:solidFill>
              </a:rPr>
              <a:t>吗？</a:t>
            </a:r>
            <a:r>
              <a:rPr lang="zh-CN" altLang="en-US" sz="2400" dirty="0"/>
              <a:t>   我  是   大伟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David: 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    Hello. Is this Mr. Wang? I am David. </a:t>
            </a:r>
            <a:endParaRPr lang="zh-CN" altLang="en-US" sz="2400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CN" altLang="en-US" sz="2400" dirty="0"/>
              <a:t>                       </a:t>
            </a:r>
            <a:r>
              <a:rPr lang="en-US" altLang="zh-CN" sz="2400" dirty="0" err="1" smtClean="0"/>
              <a:t>Nǐ</a:t>
            </a:r>
            <a:r>
              <a:rPr lang="en-US" altLang="zh-CN" sz="2400" dirty="0" smtClean="0"/>
              <a:t> </a:t>
            </a:r>
            <a:r>
              <a:rPr lang="en-US" altLang="zh-CN" sz="2400" dirty="0" err="1"/>
              <a:t>hǎo</a:t>
            </a:r>
            <a:r>
              <a:rPr lang="zh-CN" altLang="en-US" sz="2400" dirty="0"/>
              <a:t>，</a:t>
            </a:r>
            <a:r>
              <a:rPr lang="en-US" altLang="zh-CN" sz="2400" dirty="0" err="1"/>
              <a:t>wǒshì</a:t>
            </a:r>
            <a:r>
              <a:rPr lang="en-US" altLang="zh-CN" sz="2400" dirty="0"/>
              <a:t>   </a:t>
            </a:r>
            <a:r>
              <a:rPr lang="en-US" altLang="zh-CN" sz="2400" dirty="0" err="1" smtClean="0"/>
              <a:t>wáng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lǎoshī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.</a:t>
            </a:r>
          </a:p>
          <a:p>
            <a:r>
              <a:rPr lang="en-US" altLang="zh-CN" sz="2400" dirty="0" smtClean="0"/>
              <a:t>Mr. </a:t>
            </a:r>
            <a:r>
              <a:rPr lang="en-US" altLang="zh-CN" sz="2400" dirty="0"/>
              <a:t>Wang:    </a:t>
            </a:r>
            <a:r>
              <a:rPr lang="zh-CN" altLang="en-US" sz="2400" dirty="0"/>
              <a:t>你好，   </a:t>
            </a:r>
            <a:r>
              <a:rPr lang="zh-CN" altLang="en-US" sz="2400" dirty="0" smtClean="0"/>
              <a:t>  我</a:t>
            </a:r>
            <a:r>
              <a:rPr lang="zh-CN" altLang="en-US" sz="2400" dirty="0"/>
              <a:t>是     </a:t>
            </a:r>
            <a:r>
              <a:rPr lang="zh-CN" altLang="en-US" sz="2400" dirty="0" smtClean="0"/>
              <a:t> 王  老师。</a:t>
            </a:r>
            <a:endParaRPr lang="en-US" altLang="zh-CN" sz="2400" dirty="0" smtClean="0"/>
          </a:p>
          <a:p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Mr. Wang: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Hello, I am Mr. Wang.</a:t>
            </a:r>
            <a:endParaRPr lang="zh-CN" altLang="en-US" sz="2400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CN" altLang="en-US" sz="2400" dirty="0"/>
              <a:t>                       </a:t>
            </a:r>
            <a:r>
              <a:rPr lang="en-US" altLang="zh-CN" sz="2400" dirty="0" err="1"/>
              <a:t>N</a:t>
            </a:r>
            <a:r>
              <a:rPr lang="en-US" altLang="zh-CN" sz="2400" dirty="0" err="1" smtClean="0"/>
              <a:t>ín</a:t>
            </a:r>
            <a:r>
              <a:rPr lang="en-US" altLang="zh-CN" sz="2400" dirty="0" smtClean="0"/>
              <a:t>   </a:t>
            </a:r>
            <a:r>
              <a:rPr lang="en-US" altLang="zh-CN" sz="2400" dirty="0" err="1"/>
              <a:t>xiàn</a:t>
            </a:r>
            <a:r>
              <a:rPr lang="en-US" altLang="zh-CN" sz="2400" dirty="0"/>
              <a:t> </a:t>
            </a:r>
            <a:r>
              <a:rPr lang="en-US" altLang="zh-CN" sz="2400" dirty="0" err="1"/>
              <a:t>zài</a:t>
            </a:r>
            <a:r>
              <a:rPr lang="en-US" altLang="zh-CN" sz="2400" dirty="0"/>
              <a:t>    </a:t>
            </a:r>
            <a:r>
              <a:rPr lang="en-US" altLang="zh-CN" sz="2400" dirty="0" err="1"/>
              <a:t>yǒu</a:t>
            </a:r>
            <a:r>
              <a:rPr lang="en-US" altLang="zh-CN" sz="2400" dirty="0"/>
              <a:t>    </a:t>
            </a:r>
            <a:r>
              <a:rPr lang="en-US" altLang="zh-CN" sz="2400" dirty="0" err="1"/>
              <a:t>shí</a:t>
            </a:r>
            <a:r>
              <a:rPr lang="en-US" altLang="zh-CN" sz="2400" dirty="0"/>
              <a:t> </a:t>
            </a:r>
            <a:r>
              <a:rPr lang="en-US" altLang="zh-CN" sz="2400" dirty="0" err="1"/>
              <a:t>jiān</a:t>
            </a:r>
            <a:r>
              <a:rPr lang="en-US" altLang="zh-CN" sz="2400" dirty="0"/>
              <a:t>  ma</a:t>
            </a:r>
            <a:r>
              <a:rPr lang="zh-CN" altLang="en-US" sz="2400" dirty="0"/>
              <a:t>？</a:t>
            </a:r>
          </a:p>
          <a:p>
            <a:r>
              <a:rPr lang="en-US" altLang="zh-CN" sz="2400" dirty="0"/>
              <a:t>David:           </a:t>
            </a:r>
            <a:r>
              <a:rPr lang="zh-CN" altLang="en-US" sz="2400" dirty="0"/>
              <a:t>您      现在       有       时间    </a:t>
            </a:r>
            <a:r>
              <a:rPr lang="zh-CN" altLang="en-US" sz="2400" dirty="0">
                <a:solidFill>
                  <a:srgbClr val="FF0000"/>
                </a:solidFill>
              </a:rPr>
              <a:t>吗</a:t>
            </a:r>
            <a:r>
              <a:rPr lang="zh-CN" altLang="en-US" sz="2400" dirty="0" smtClean="0">
                <a:solidFill>
                  <a:srgbClr val="FF0000"/>
                </a:solidFill>
              </a:rPr>
              <a:t>？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David: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       Do you have time to talk?</a:t>
            </a:r>
            <a:endParaRPr lang="zh-CN" altLang="en-US" sz="2400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CN" altLang="en-US" sz="2400" dirty="0"/>
              <a:t>                       </a:t>
            </a:r>
            <a:r>
              <a:rPr lang="en-US" altLang="zh-CN" sz="2400" dirty="0" err="1" smtClean="0"/>
              <a:t>Yǒu</a:t>
            </a:r>
            <a:r>
              <a:rPr lang="en-US" altLang="zh-CN" sz="2400" dirty="0"/>
              <a:t>. </a:t>
            </a:r>
            <a:r>
              <a:rPr lang="en-US" altLang="zh-CN" sz="2400" dirty="0" err="1" smtClean="0"/>
              <a:t>Shénme</a:t>
            </a:r>
            <a:r>
              <a:rPr lang="en-US" altLang="zh-CN" sz="2400" dirty="0" smtClean="0"/>
              <a:t>   </a:t>
            </a:r>
            <a:r>
              <a:rPr lang="en-US" altLang="zh-CN" sz="2400" dirty="0" err="1"/>
              <a:t>shì</a:t>
            </a:r>
            <a:r>
              <a:rPr lang="zh-CN" altLang="en-US" sz="2400" dirty="0"/>
              <a:t>？</a:t>
            </a:r>
          </a:p>
          <a:p>
            <a:r>
              <a:rPr lang="en-US" altLang="zh-CN" sz="2400" dirty="0" smtClean="0"/>
              <a:t>Mr. </a:t>
            </a:r>
            <a:r>
              <a:rPr lang="en-US" altLang="zh-CN" sz="2400" dirty="0"/>
              <a:t>Wang:     </a:t>
            </a:r>
            <a:r>
              <a:rPr lang="zh-CN" altLang="en-US" sz="2400" dirty="0"/>
              <a:t>有。    什么      事？ </a:t>
            </a:r>
            <a:endParaRPr lang="en-US" altLang="zh-CN" sz="2400" dirty="0" smtClean="0"/>
          </a:p>
          <a:p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Mr. Wang: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Yes, what’s the matter?</a:t>
            </a:r>
          </a:p>
        </p:txBody>
      </p:sp>
    </p:spTree>
    <p:extLst>
      <p:ext uri="{BB962C8B-B14F-4D97-AF65-F5344CB8AC3E}">
        <p14:creationId xmlns:p14="http://schemas.microsoft.com/office/powerpoint/2010/main" val="372854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2456194" y="65139"/>
            <a:ext cx="10515600" cy="923406"/>
          </a:xfrm>
        </p:spPr>
        <p:txBody>
          <a:bodyPr>
            <a:normAutofit/>
          </a:bodyPr>
          <a:lstStyle/>
          <a:p>
            <a:r>
              <a:rPr lang="zh-CN" altLang="en-US" sz="2800" b="1" dirty="0"/>
              <a:t>时间都去哪儿了 </a:t>
            </a:r>
            <a:r>
              <a:rPr lang="en-US" altLang="zh-CN" sz="2800" b="1" dirty="0"/>
              <a:t>where are all the time 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714069" y="403491"/>
            <a:ext cx="6776897" cy="4351339"/>
          </a:xfrm>
        </p:spPr>
        <p:txBody>
          <a:bodyPr>
            <a:noAutofit/>
          </a:bodyPr>
          <a:lstStyle/>
          <a:p>
            <a:r>
              <a:rPr lang="zh-CN" altLang="en-US" sz="1600" dirty="0"/>
              <a:t>　</a:t>
            </a:r>
            <a:endParaRPr lang="en-US" altLang="zh-CN" sz="1600" dirty="0"/>
          </a:p>
          <a:p>
            <a:r>
              <a:rPr lang="zh-CN" altLang="en-US" sz="1600" dirty="0"/>
              <a:t>　　演唱：王</a:t>
            </a:r>
            <a:r>
              <a:rPr lang="zh-CN" altLang="en-US" sz="1600" dirty="0" smtClean="0"/>
              <a:t>铮亮</a:t>
            </a:r>
            <a:endParaRPr lang="zh-CN" altLang="en-US" sz="1600" dirty="0"/>
          </a:p>
          <a:p>
            <a:r>
              <a:rPr lang="zh-CN" altLang="en-US" sz="1600" dirty="0"/>
              <a:t>　　门前老树长新芽 </a:t>
            </a:r>
            <a:r>
              <a:rPr lang="en-US" altLang="zh-CN" sz="1600" dirty="0"/>
              <a:t>in front of gate, the old tree shoot out buds</a:t>
            </a:r>
          </a:p>
          <a:p>
            <a:r>
              <a:rPr lang="zh-CN" altLang="en-US" sz="1600" dirty="0"/>
              <a:t>　　院里枯木又开花 </a:t>
            </a:r>
            <a:r>
              <a:rPr lang="en-US" altLang="zh-CN" sz="1600" dirty="0"/>
              <a:t>in the yard, again the dead wood blooms</a:t>
            </a:r>
          </a:p>
          <a:p>
            <a:r>
              <a:rPr lang="zh-CN" altLang="en-US" sz="1600" dirty="0"/>
              <a:t>　　半生存了好多话 </a:t>
            </a:r>
            <a:r>
              <a:rPr lang="en-US" altLang="zh-CN" sz="1600" dirty="0"/>
              <a:t>I have saved so many words in half of a life </a:t>
            </a:r>
          </a:p>
          <a:p>
            <a:r>
              <a:rPr lang="zh-CN" altLang="en-US" sz="1600" dirty="0"/>
              <a:t>　　藏进了满头白发 </a:t>
            </a:r>
            <a:r>
              <a:rPr lang="en-US" altLang="zh-CN" sz="1600" dirty="0"/>
              <a:t>just hide them all in my white hair </a:t>
            </a:r>
          </a:p>
          <a:p>
            <a:endParaRPr lang="en-US" altLang="zh-CN" sz="1600" dirty="0"/>
          </a:p>
          <a:p>
            <a:r>
              <a:rPr lang="zh-CN" altLang="en-US" sz="1600" dirty="0"/>
              <a:t>　　记忆中的小脚丫 </a:t>
            </a:r>
            <a:r>
              <a:rPr lang="en-US" altLang="zh-CN" sz="1600" dirty="0"/>
              <a:t>I still remember the gentle feet</a:t>
            </a:r>
          </a:p>
          <a:p>
            <a:r>
              <a:rPr lang="zh-CN" altLang="en-US" sz="1600" dirty="0"/>
              <a:t>　　肉嘟嘟的小嘴巴 </a:t>
            </a:r>
            <a:r>
              <a:rPr lang="en-US" altLang="zh-CN" sz="1600" dirty="0"/>
              <a:t>and the chubby lips </a:t>
            </a:r>
          </a:p>
          <a:p>
            <a:r>
              <a:rPr lang="zh-CN" altLang="en-US" sz="1600" dirty="0"/>
              <a:t>　　一生把爱交给他 </a:t>
            </a:r>
            <a:r>
              <a:rPr lang="en-US" altLang="zh-CN" sz="1600" dirty="0"/>
              <a:t>I loved him all along in my life </a:t>
            </a:r>
          </a:p>
          <a:p>
            <a:r>
              <a:rPr lang="zh-CN" altLang="en-US" sz="1600" dirty="0"/>
              <a:t>　　只为那一声爸妈 </a:t>
            </a:r>
            <a:r>
              <a:rPr lang="en-US" altLang="zh-CN" sz="1600" dirty="0"/>
              <a:t>just for his call of dad and </a:t>
            </a:r>
            <a:r>
              <a:rPr lang="en-US" altLang="zh-CN" sz="1600" dirty="0" smtClean="0"/>
              <a:t>mom</a:t>
            </a:r>
            <a:r>
              <a:rPr lang="zh-CN" altLang="en-US" sz="1600" dirty="0"/>
              <a:t>　　</a:t>
            </a:r>
            <a:endParaRPr lang="en-US" altLang="zh-CN" sz="1600" dirty="0"/>
          </a:p>
        </p:txBody>
      </p:sp>
      <p:sp>
        <p:nvSpPr>
          <p:cNvPr id="2" name="文本框 1"/>
          <p:cNvSpPr txBox="1"/>
          <p:nvPr/>
        </p:nvSpPr>
        <p:spPr>
          <a:xfrm>
            <a:off x="1049967" y="4271981"/>
            <a:ext cx="731886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         时间</a:t>
            </a:r>
            <a:r>
              <a:rPr lang="zh-CN" altLang="en-US" sz="1600" dirty="0"/>
              <a:t>都去哪儿了 </a:t>
            </a:r>
            <a:r>
              <a:rPr lang="en-US" altLang="zh-CN" sz="1600" dirty="0"/>
              <a:t>where are all the time </a:t>
            </a:r>
          </a:p>
          <a:p>
            <a:r>
              <a:rPr lang="zh-CN" altLang="en-US" sz="1600" dirty="0"/>
              <a:t>　　还没好好感受年轻就老了</a:t>
            </a:r>
            <a:r>
              <a:rPr lang="en-US" altLang="zh-CN" sz="1600" dirty="0"/>
              <a:t>I have been aged while never enjoyed youth</a:t>
            </a:r>
          </a:p>
          <a:p>
            <a:r>
              <a:rPr lang="zh-CN" altLang="en-US" sz="1600" dirty="0"/>
              <a:t>　　生儿养女一辈子 </a:t>
            </a:r>
            <a:r>
              <a:rPr lang="en-US" altLang="zh-CN" sz="1600" dirty="0"/>
              <a:t>raised children all my life </a:t>
            </a:r>
          </a:p>
          <a:p>
            <a:r>
              <a:rPr lang="zh-CN" altLang="en-US" sz="1600" dirty="0"/>
              <a:t>　　满脑子都是孩子哭了笑了</a:t>
            </a:r>
            <a:r>
              <a:rPr lang="en-US" altLang="zh-CN" sz="1600" dirty="0"/>
              <a:t>now I am a body of their laughter and cries</a:t>
            </a:r>
          </a:p>
          <a:p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zh-CN" altLang="en-US" sz="1600" dirty="0"/>
              <a:t>　　时间都去哪儿了 </a:t>
            </a:r>
            <a:r>
              <a:rPr lang="en-US" altLang="zh-CN" sz="1600" dirty="0"/>
              <a:t>where are all the time </a:t>
            </a:r>
          </a:p>
          <a:p>
            <a:r>
              <a:rPr lang="zh-CN" altLang="en-US" sz="1600" dirty="0"/>
              <a:t>　　还没好好看看你眼睛就花了</a:t>
            </a:r>
            <a:r>
              <a:rPr lang="en-US" altLang="zh-CN" sz="1600" dirty="0"/>
              <a:t>I have been giddy while never watch you carefully </a:t>
            </a:r>
          </a:p>
          <a:p>
            <a:r>
              <a:rPr lang="zh-CN" altLang="en-US" sz="1600" dirty="0"/>
              <a:t>　　柴米油盐半辈子 </a:t>
            </a:r>
            <a:r>
              <a:rPr lang="en-US" altLang="zh-CN" sz="1600" dirty="0"/>
              <a:t>won our bread in half of a life</a:t>
            </a:r>
          </a:p>
          <a:p>
            <a:r>
              <a:rPr lang="zh-CN" altLang="en-US" sz="1600" dirty="0"/>
              <a:t>　　转眼就只剩下满脸的皱纹了</a:t>
            </a:r>
            <a:r>
              <a:rPr lang="en-US" altLang="zh-CN" sz="1600" dirty="0"/>
              <a:t>in a wink, now I just have wrinkly face </a:t>
            </a:r>
          </a:p>
          <a:p>
            <a:endParaRPr lang="en-US" altLang="zh-CN" sz="1400" dirty="0">
              <a:latin typeface="+mj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831" y="1214549"/>
            <a:ext cx="3767277" cy="265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1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860339" y="63696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b="1" dirty="0"/>
              <a:t> </a:t>
            </a:r>
            <a:r>
              <a:rPr lang="en-US" altLang="zh-CN" sz="3200" b="1" dirty="0" smtClean="0"/>
              <a:t>3.What </a:t>
            </a:r>
            <a:r>
              <a:rPr lang="en-US" altLang="zh-CN" sz="3200" b="1" dirty="0"/>
              <a:t>Time Shall We Meet</a:t>
            </a:r>
            <a:r>
              <a:rPr lang="en-US" altLang="zh-CN" sz="3200" b="1" dirty="0" smtClean="0"/>
              <a:t>?</a:t>
            </a:r>
            <a:endParaRPr lang="en-US" altLang="zh-CN" sz="3200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537511" y="2199153"/>
            <a:ext cx="4552990" cy="5053490"/>
          </a:xfrm>
        </p:spPr>
        <p:txBody>
          <a:bodyPr>
            <a:noAutofit/>
          </a:bodyPr>
          <a:lstStyle/>
          <a:p>
            <a:r>
              <a:rPr lang="zh-CN" altLang="en-US" sz="2000" dirty="0">
                <a:latin typeface="+mn-ea"/>
              </a:rPr>
              <a:t> </a:t>
            </a:r>
            <a:r>
              <a:rPr lang="en-US" altLang="zh-CN" sz="2000" dirty="0" smtClean="0"/>
              <a:t>1.</a:t>
            </a:r>
            <a:r>
              <a:rPr lang="zh-CN" altLang="en-US" sz="2000" dirty="0"/>
              <a:t>生词 </a:t>
            </a:r>
            <a:r>
              <a:rPr lang="zh-CN" altLang="en-US" sz="2000" dirty="0" smtClean="0"/>
              <a:t>       </a:t>
            </a:r>
            <a:r>
              <a:rPr lang="en-US" altLang="zh-CN" sz="2000" dirty="0"/>
              <a:t>New </a:t>
            </a:r>
            <a:r>
              <a:rPr lang="en-US" altLang="zh-CN" sz="2000" dirty="0" smtClean="0"/>
              <a:t>Words</a:t>
            </a:r>
          </a:p>
          <a:p>
            <a:pPr marL="0" indent="0">
              <a:buNone/>
            </a:pPr>
            <a:r>
              <a:rPr lang="en-US" altLang="zh-CN" sz="2000" dirty="0" smtClean="0"/>
              <a:t>  </a:t>
            </a:r>
            <a:r>
              <a:rPr lang="en-US" altLang="zh-CN" sz="2000" dirty="0" err="1" smtClean="0"/>
              <a:t>jǐ</a:t>
            </a:r>
            <a:endParaRPr lang="en-US" altLang="zh-CN" sz="2000" dirty="0"/>
          </a:p>
          <a:p>
            <a:pPr marL="0" indent="0"/>
            <a:r>
              <a:rPr lang="zh-CN" altLang="en-US" sz="2000" dirty="0"/>
              <a:t>几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     how many; several (less than ten)       </a:t>
            </a:r>
          </a:p>
          <a:p>
            <a:pPr marL="0" indent="0"/>
            <a:r>
              <a:rPr lang="en-US" altLang="zh-CN" sz="2000" dirty="0" err="1"/>
              <a:t>diǎn</a:t>
            </a:r>
            <a:r>
              <a:rPr lang="fr-FR" altLang="zh-CN" sz="2000" dirty="0"/>
              <a:t> </a:t>
            </a:r>
            <a:endParaRPr lang="en-US" altLang="zh-CN" sz="2000" dirty="0"/>
          </a:p>
          <a:p>
            <a:pPr marL="0" indent="0"/>
            <a:r>
              <a:rPr lang="en-US" altLang="zh-CN" sz="2000" dirty="0" smtClean="0"/>
              <a:t> </a:t>
            </a:r>
            <a:r>
              <a:rPr lang="zh-CN" altLang="en-US" sz="2000" dirty="0" smtClean="0"/>
              <a:t>点         </a:t>
            </a:r>
            <a:r>
              <a:rPr lang="en-US" altLang="zh-CN" sz="2000" dirty="0" smtClean="0"/>
              <a:t>o’clock</a:t>
            </a:r>
            <a:endParaRPr lang="en-US" altLang="zh-CN" sz="2000" dirty="0"/>
          </a:p>
          <a:p>
            <a:pPr marL="0" indent="0">
              <a:buNone/>
            </a:pPr>
            <a:r>
              <a:rPr lang="pl-PL" altLang="zh-CN" sz="2000" dirty="0" smtClean="0"/>
              <a:t>wǒmen</a:t>
            </a:r>
            <a:endParaRPr lang="en-US" altLang="zh-CN" sz="2000" dirty="0"/>
          </a:p>
          <a:p>
            <a:pPr marL="0" indent="0"/>
            <a:r>
              <a:rPr lang="en-US" altLang="zh-CN" sz="2000" dirty="0"/>
              <a:t> </a:t>
            </a:r>
            <a:r>
              <a:rPr lang="zh-CN" altLang="en-US" sz="2000" dirty="0" smtClean="0"/>
              <a:t>我们       </a:t>
            </a:r>
            <a:r>
              <a:rPr lang="en-US" altLang="zh-CN" sz="2000" dirty="0" smtClean="0"/>
              <a:t>we ; us</a:t>
            </a:r>
          </a:p>
          <a:p>
            <a:pPr marL="0" indent="0"/>
            <a:r>
              <a:rPr lang="es-ES_tradnl" altLang="zh-CN" sz="2000" dirty="0" smtClean="0"/>
              <a:t>xīngqī</a:t>
            </a:r>
            <a:r>
              <a:rPr lang="en-US" altLang="zh-CN" sz="2000" dirty="0" err="1" smtClean="0"/>
              <a:t>tiān</a:t>
            </a:r>
            <a:r>
              <a:rPr lang="en-US" altLang="zh-CN" sz="2000" dirty="0" smtClean="0"/>
              <a:t> </a:t>
            </a:r>
            <a:r>
              <a:rPr lang="it-IT" altLang="zh-CN" sz="2000" dirty="0" smtClean="0"/>
              <a:t> </a:t>
            </a:r>
            <a:endParaRPr lang="en-US" altLang="zh-CN" sz="2000" dirty="0"/>
          </a:p>
          <a:p>
            <a:pPr marL="0" indent="0"/>
            <a:r>
              <a:rPr lang="zh-CN" altLang="en-US" sz="2000" dirty="0" smtClean="0"/>
              <a:t>星期天       </a:t>
            </a:r>
            <a:r>
              <a:rPr lang="en-US" altLang="zh-CN" sz="2000" dirty="0" smtClean="0"/>
              <a:t>Saturday</a:t>
            </a:r>
          </a:p>
          <a:p>
            <a:pPr marL="0" indent="0">
              <a:buNone/>
            </a:pPr>
            <a:endParaRPr lang="en-US" altLang="zh-CN" sz="2400" dirty="0"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71307" y="1281386"/>
            <a:ext cx="608201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 </a:t>
            </a:r>
            <a:r>
              <a:rPr lang="en-US" altLang="zh-CN" sz="2000" dirty="0" err="1"/>
              <a:t>ba</a:t>
            </a:r>
            <a:endParaRPr lang="en-US" altLang="zh-CN" sz="2000" dirty="0"/>
          </a:p>
          <a:p>
            <a:r>
              <a:rPr lang="en-US" altLang="zh-CN" sz="2000" dirty="0"/>
              <a:t> </a:t>
            </a:r>
            <a:r>
              <a:rPr lang="zh-CN" altLang="en-US" sz="2000" dirty="0"/>
              <a:t>吧   </a:t>
            </a:r>
            <a:r>
              <a:rPr lang="zh-CN" altLang="en-US" sz="2000" dirty="0" smtClean="0"/>
              <a:t>  </a:t>
            </a:r>
            <a:r>
              <a:rPr lang="en-US" altLang="zh-CN" sz="2000" dirty="0"/>
              <a:t>(usually used at the end of a sentence, implying soliciting somebody’s advice, suggestion request or mild command </a:t>
            </a:r>
            <a:r>
              <a:rPr lang="en-US" altLang="zh-CN" sz="2000" dirty="0" smtClean="0"/>
              <a:t>)</a:t>
            </a:r>
          </a:p>
          <a:p>
            <a:r>
              <a:rPr lang="en-US" altLang="zh-CN" sz="2000" dirty="0" err="1" smtClean="0"/>
              <a:t>Nǎr</a:t>
            </a:r>
            <a:endParaRPr lang="en-US" altLang="zh-CN" sz="2000" dirty="0" smtClean="0"/>
          </a:p>
          <a:p>
            <a:r>
              <a:rPr lang="zh-CN" altLang="en-US" sz="2000" dirty="0" smtClean="0"/>
              <a:t>哪儿        </a:t>
            </a:r>
            <a:r>
              <a:rPr lang="en-US" altLang="zh-CN" sz="2000" dirty="0" smtClean="0"/>
              <a:t>where</a:t>
            </a:r>
          </a:p>
          <a:p>
            <a:r>
              <a:rPr lang="en-US" altLang="zh-CN" sz="2000" dirty="0" err="1" smtClean="0"/>
              <a:t>Zài</a:t>
            </a:r>
            <a:endParaRPr lang="en-US" altLang="zh-CN" sz="2000" dirty="0" smtClean="0"/>
          </a:p>
          <a:p>
            <a:r>
              <a:rPr lang="zh-CN" altLang="en-US" sz="2000" dirty="0" smtClean="0"/>
              <a:t>在             </a:t>
            </a:r>
            <a:r>
              <a:rPr lang="en-US" altLang="zh-CN" sz="2000" dirty="0" smtClean="0"/>
              <a:t>be; exist; at</a:t>
            </a:r>
            <a:endParaRPr lang="zh-CN" altLang="en-US" sz="2000" dirty="0"/>
          </a:p>
          <a:p>
            <a:endParaRPr lang="en-US" altLang="zh-CN" sz="2000" dirty="0"/>
          </a:p>
          <a:p>
            <a:endParaRPr lang="en-US" altLang="zh-CN" sz="20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069" y="3194350"/>
            <a:ext cx="359092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22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404848" y="33070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声母</a:t>
            </a:r>
            <a:r>
              <a:rPr lang="en-US" altLang="zh-CN" b="1" dirty="0"/>
              <a:t>+</a:t>
            </a:r>
            <a:r>
              <a:rPr lang="zh-CN" altLang="en-US" b="1" dirty="0"/>
              <a:t>韵母 </a:t>
            </a:r>
            <a:r>
              <a:rPr lang="en-US" altLang="zh-CN" b="1" dirty="0"/>
              <a:t>The </a:t>
            </a:r>
            <a:r>
              <a:rPr lang="en-US" altLang="zh-CN" sz="4800" b="1" dirty="0"/>
              <a:t>Combination</a:t>
            </a:r>
            <a:r>
              <a:rPr lang="en-US" altLang="zh-CN" b="1" dirty="0"/>
              <a:t> of Initials and Finals</a:t>
            </a:r>
          </a:p>
        </p:txBody>
      </p:sp>
      <p:pic>
        <p:nvPicPr>
          <p:cNvPr id="18" name="内容占位符 1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74" y="2836031"/>
            <a:ext cx="5860742" cy="3470176"/>
          </a:xfrm>
          <a:prstGeom prst="rect">
            <a:avLst/>
          </a:prstGeom>
        </p:spPr>
      </p:pic>
      <p:pic>
        <p:nvPicPr>
          <p:cNvPr id="21" name="图片 20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178" y="1435507"/>
            <a:ext cx="5796595" cy="38138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787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706584" y="591319"/>
            <a:ext cx="10515600" cy="923406"/>
          </a:xfrm>
        </p:spPr>
        <p:txBody>
          <a:bodyPr>
            <a:normAutofit/>
          </a:bodyPr>
          <a:lstStyle/>
          <a:p>
            <a:r>
              <a:rPr lang="en-US" altLang="zh-CN" sz="3600" b="1" dirty="0" smtClean="0"/>
              <a:t>What </a:t>
            </a:r>
            <a:r>
              <a:rPr lang="en-US" altLang="zh-CN" sz="3600" b="1" dirty="0"/>
              <a:t>Time Shall We Meet?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926596" y="1413266"/>
            <a:ext cx="10515600" cy="5032375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/>
              <a:t> </a:t>
            </a:r>
            <a:r>
              <a:rPr lang="en-US" altLang="zh-CN" dirty="0" smtClean="0"/>
              <a:t>2.</a:t>
            </a:r>
            <a:r>
              <a:rPr lang="zh-CN" altLang="en-US" dirty="0" smtClean="0"/>
              <a:t>对话 </a:t>
            </a:r>
            <a:r>
              <a:rPr lang="en-US" altLang="zh-CN" dirty="0" smtClean="0"/>
              <a:t>Dialogue</a:t>
            </a:r>
          </a:p>
          <a:p>
            <a:r>
              <a:rPr lang="en-US" altLang="zh-CN" dirty="0" smtClean="0"/>
              <a:t>            </a:t>
            </a:r>
            <a:r>
              <a:rPr lang="en-US" altLang="zh-CN" dirty="0" err="1" smtClean="0"/>
              <a:t>Wǒmen</a:t>
            </a:r>
            <a:r>
              <a:rPr lang="en-US" altLang="zh-CN" dirty="0" smtClean="0"/>
              <a:t>  </a:t>
            </a:r>
            <a:r>
              <a:rPr lang="en-US" altLang="zh-CN" dirty="0" err="1"/>
              <a:t>xīng</a:t>
            </a:r>
            <a:r>
              <a:rPr lang="en-US" altLang="zh-CN" dirty="0"/>
              <a:t> </a:t>
            </a:r>
            <a:r>
              <a:rPr lang="en-US" altLang="zh-CN" dirty="0" err="1"/>
              <a:t>qī</a:t>
            </a:r>
            <a:r>
              <a:rPr lang="en-US" altLang="zh-CN" dirty="0"/>
              <a:t> </a:t>
            </a:r>
            <a:r>
              <a:rPr lang="en-US" altLang="zh-CN" dirty="0" err="1"/>
              <a:t>tiān</a:t>
            </a:r>
            <a:r>
              <a:rPr lang="en-US" altLang="zh-CN" dirty="0"/>
              <a:t>  </a:t>
            </a:r>
            <a:r>
              <a:rPr lang="en-US" altLang="zh-CN" dirty="0" err="1"/>
              <a:t>zhōng</a:t>
            </a:r>
            <a:r>
              <a:rPr lang="en-US" altLang="zh-CN" dirty="0"/>
              <a:t> </a:t>
            </a:r>
            <a:r>
              <a:rPr lang="en-US" altLang="zh-CN" dirty="0" err="1"/>
              <a:t>wǔ</a:t>
            </a:r>
            <a:r>
              <a:rPr lang="en-US" altLang="zh-CN" dirty="0"/>
              <a:t>  </a:t>
            </a:r>
            <a:r>
              <a:rPr lang="en-US" altLang="zh-CN" dirty="0" err="1"/>
              <a:t>jǐdiǎn</a:t>
            </a:r>
            <a:r>
              <a:rPr lang="en-US" altLang="zh-CN" dirty="0"/>
              <a:t>  </a:t>
            </a:r>
            <a:r>
              <a:rPr lang="en-US" altLang="zh-CN" dirty="0" err="1" smtClean="0"/>
              <a:t>jiàn</a:t>
            </a:r>
            <a:r>
              <a:rPr lang="en-US" altLang="zh-CN" dirty="0" smtClean="0"/>
              <a:t>?</a:t>
            </a:r>
            <a:endParaRPr lang="en-US" altLang="zh-CN" dirty="0"/>
          </a:p>
          <a:p>
            <a:r>
              <a:rPr lang="en-US" altLang="zh-CN" dirty="0"/>
              <a:t>David:   </a:t>
            </a:r>
            <a:r>
              <a:rPr lang="zh-CN" altLang="en-US" dirty="0"/>
              <a:t>我们      星期天          中午       </a:t>
            </a:r>
            <a:r>
              <a:rPr lang="zh-CN" altLang="en-US" dirty="0">
                <a:solidFill>
                  <a:srgbClr val="FF0000"/>
                </a:solidFill>
              </a:rPr>
              <a:t>几点     </a:t>
            </a:r>
            <a:r>
              <a:rPr lang="zh-CN" altLang="en-US" dirty="0" smtClean="0">
                <a:solidFill>
                  <a:srgbClr val="FF0000"/>
                </a:solidFill>
              </a:rPr>
              <a:t>见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David: 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What time shall we meet on Saturday afternoon?</a:t>
            </a:r>
            <a:endParaRPr lang="zh-CN" altLang="en-US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CN" altLang="en-US" dirty="0"/>
              <a:t>               </a:t>
            </a:r>
            <a:r>
              <a:rPr lang="en-US" altLang="zh-CN" dirty="0" err="1" smtClean="0"/>
              <a:t>Shí</a:t>
            </a:r>
            <a:r>
              <a:rPr lang="en-US" altLang="zh-CN" dirty="0" smtClean="0"/>
              <a:t> </a:t>
            </a:r>
            <a:r>
              <a:rPr lang="en-US" altLang="zh-CN" dirty="0" err="1"/>
              <a:t>èr</a:t>
            </a:r>
            <a:r>
              <a:rPr lang="en-US" altLang="zh-CN" dirty="0"/>
              <a:t> </a:t>
            </a:r>
            <a:r>
              <a:rPr lang="en-US" altLang="zh-CN" dirty="0" err="1"/>
              <a:t>diǎn</a:t>
            </a:r>
            <a:r>
              <a:rPr lang="en-US" altLang="zh-CN" dirty="0"/>
              <a:t> </a:t>
            </a:r>
            <a:r>
              <a:rPr lang="en-US" altLang="zh-CN" dirty="0" err="1"/>
              <a:t>ba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JACK:       </a:t>
            </a:r>
            <a:r>
              <a:rPr lang="zh-CN" altLang="en-US" dirty="0"/>
              <a:t>十二点     吧。  </a:t>
            </a:r>
            <a:endParaRPr lang="en-US" altLang="zh-CN" dirty="0" smtClean="0"/>
          </a:p>
          <a:p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JACK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: 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  Twelve ,ok?</a:t>
            </a:r>
            <a:endParaRPr lang="zh-CN" altLang="en-US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CN" altLang="en-US" dirty="0"/>
              <a:t>            </a:t>
            </a:r>
            <a:r>
              <a:rPr lang="en-US" altLang="zh-CN" dirty="0" err="1" smtClean="0"/>
              <a:t>Hǎo</a:t>
            </a:r>
            <a:r>
              <a:rPr lang="en-US" altLang="zh-CN" dirty="0" smtClean="0"/>
              <a:t>   </a:t>
            </a:r>
            <a:r>
              <a:rPr lang="en-US" altLang="zh-CN" dirty="0" err="1"/>
              <a:t>zài</a:t>
            </a:r>
            <a:r>
              <a:rPr lang="en-US" altLang="zh-CN" dirty="0"/>
              <a:t>  </a:t>
            </a:r>
            <a:r>
              <a:rPr lang="en-US" altLang="zh-CN" dirty="0" err="1"/>
              <a:t>nǎr</a:t>
            </a:r>
            <a:r>
              <a:rPr lang="en-US" altLang="zh-CN" dirty="0"/>
              <a:t>  </a:t>
            </a:r>
            <a:r>
              <a:rPr lang="en-US" altLang="zh-CN" dirty="0" err="1"/>
              <a:t>jiàn</a:t>
            </a:r>
            <a:r>
              <a:rPr lang="en-US" altLang="zh-CN" dirty="0"/>
              <a:t> </a:t>
            </a:r>
            <a:r>
              <a:rPr lang="zh-CN" altLang="en-US" dirty="0"/>
              <a:t>？     </a:t>
            </a:r>
          </a:p>
          <a:p>
            <a:r>
              <a:rPr lang="en-US" altLang="zh-CN" dirty="0"/>
              <a:t>David : </a:t>
            </a:r>
            <a:r>
              <a:rPr lang="zh-CN" altLang="en-US" dirty="0" smtClean="0"/>
              <a:t>好</a:t>
            </a:r>
            <a:r>
              <a:rPr lang="zh-CN" altLang="en-US" dirty="0"/>
              <a:t>。</a:t>
            </a:r>
            <a:r>
              <a:rPr lang="zh-CN" altLang="en-US" dirty="0">
                <a:solidFill>
                  <a:srgbClr val="FF0000"/>
                </a:solidFill>
              </a:rPr>
              <a:t>在  哪儿 见</a:t>
            </a:r>
            <a:r>
              <a:rPr lang="zh-CN" altLang="en-US" dirty="0"/>
              <a:t>？ </a:t>
            </a:r>
            <a:endParaRPr lang="en-US" altLang="zh-CN" dirty="0" smtClean="0"/>
          </a:p>
          <a:p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David 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: 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</a:rPr>
              <a:t>  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OK. Where shall we meet?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</a:rPr>
              <a:t>                   </a:t>
            </a:r>
            <a:endParaRPr lang="zh-CN" altLang="en-US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zh-CN" altLang="en-US" dirty="0"/>
              <a:t>             </a:t>
            </a:r>
            <a:r>
              <a:rPr lang="en-US" altLang="zh-CN" dirty="0" err="1" smtClean="0"/>
              <a:t>Zài</a:t>
            </a:r>
            <a:r>
              <a:rPr lang="en-US" altLang="zh-CN" dirty="0" smtClean="0"/>
              <a:t> </a:t>
            </a:r>
            <a:r>
              <a:rPr lang="zh-CN" altLang="en-US" dirty="0" smtClean="0"/>
              <a:t>       </a:t>
            </a:r>
            <a:r>
              <a:rPr lang="en-US" altLang="zh-CN" dirty="0" err="1" smtClean="0"/>
              <a:t>jiàoshi</a:t>
            </a:r>
            <a:r>
              <a:rPr lang="en-US" altLang="zh-CN" dirty="0" smtClean="0"/>
              <a:t>     </a:t>
            </a:r>
            <a:r>
              <a:rPr lang="en-US" altLang="zh-CN" dirty="0" err="1" smtClean="0"/>
              <a:t>ba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Jack</a:t>
            </a:r>
            <a:r>
              <a:rPr lang="en-US" altLang="zh-CN" dirty="0"/>
              <a:t>:     </a:t>
            </a:r>
            <a:r>
              <a:rPr lang="zh-CN" altLang="en-US" dirty="0"/>
              <a:t>在       </a:t>
            </a:r>
            <a:r>
              <a:rPr lang="zh-CN" altLang="en-US" dirty="0" smtClean="0"/>
              <a:t>  教室      吧。</a:t>
            </a:r>
            <a:endParaRPr lang="en-US" altLang="zh-CN" dirty="0" smtClean="0"/>
          </a:p>
          <a:p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Jack: 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    In the classroom.</a:t>
            </a:r>
            <a:endParaRPr lang="en-US" altLang="zh-CN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396" y="3445991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3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706584" y="591319"/>
            <a:ext cx="10515600" cy="923406"/>
          </a:xfrm>
        </p:spPr>
        <p:txBody>
          <a:bodyPr>
            <a:normAutofit/>
          </a:bodyPr>
          <a:lstStyle/>
          <a:p>
            <a:r>
              <a:rPr lang="en-US" altLang="zh-CN" sz="3600" b="1" dirty="0" smtClean="0"/>
              <a:t>How to Ask for a Telephone Number</a:t>
            </a:r>
            <a:endParaRPr lang="en-US" altLang="zh-CN" sz="3600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1049967" y="1651254"/>
            <a:ext cx="10515600" cy="4351339"/>
          </a:xfrm>
        </p:spPr>
        <p:txBody>
          <a:bodyPr>
            <a:normAutofit/>
          </a:bodyPr>
          <a:lstStyle/>
          <a:p>
            <a:r>
              <a:rPr lang="en-US" altLang="zh-CN" sz="2400" dirty="0" err="1" smtClean="0"/>
              <a:t>Tā</a:t>
            </a:r>
            <a:r>
              <a:rPr lang="en-US" altLang="zh-CN" sz="2400" dirty="0" smtClean="0"/>
              <a:t> de  </a:t>
            </a:r>
            <a:r>
              <a:rPr lang="en-US" altLang="zh-CN" sz="2400" dirty="0" err="1" smtClean="0"/>
              <a:t>diànhuà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hàomǎ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shì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duōshǎo</a:t>
            </a:r>
            <a:r>
              <a:rPr lang="en-US" altLang="zh-CN" sz="2400" dirty="0" smtClean="0"/>
              <a:t>?</a:t>
            </a:r>
          </a:p>
          <a:p>
            <a:r>
              <a:rPr lang="zh-CN" altLang="en-US" sz="2400" dirty="0" smtClean="0"/>
              <a:t>他  的     电话     号码    是   </a:t>
            </a:r>
            <a:r>
              <a:rPr lang="zh-CN" altLang="en-US" sz="2400" dirty="0" smtClean="0">
                <a:solidFill>
                  <a:srgbClr val="FF0000"/>
                </a:solidFill>
              </a:rPr>
              <a:t>多少</a:t>
            </a:r>
            <a:r>
              <a:rPr lang="zh-CN" altLang="en-US" sz="2400" dirty="0" smtClean="0"/>
              <a:t>？</a:t>
            </a:r>
            <a:endParaRPr lang="en-US" altLang="zh-CN" sz="2400" dirty="0" smtClean="0"/>
          </a:p>
          <a:p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What is his telephone number?</a:t>
            </a:r>
          </a:p>
          <a:p>
            <a:endParaRPr lang="en-US" altLang="zh-CN" sz="2400" dirty="0" smtClean="0"/>
          </a:p>
          <a:p>
            <a:r>
              <a:rPr lang="en-US" altLang="zh-CN" sz="2400" dirty="0" err="1" smtClean="0"/>
              <a:t>Nǐ</a:t>
            </a:r>
            <a:r>
              <a:rPr lang="en-US" altLang="zh-CN" sz="2400" dirty="0" smtClean="0"/>
              <a:t> de  </a:t>
            </a:r>
            <a:r>
              <a:rPr lang="en-US" altLang="zh-CN" sz="2400" dirty="0" err="1" smtClean="0"/>
              <a:t>shǒujī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hàomǎ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shì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duōshǎo</a:t>
            </a:r>
            <a:r>
              <a:rPr lang="en-US" altLang="zh-CN" sz="2400" dirty="0" smtClean="0"/>
              <a:t>?</a:t>
            </a:r>
          </a:p>
          <a:p>
            <a:r>
              <a:rPr lang="zh-CN" altLang="en-US" sz="2400" dirty="0" smtClean="0"/>
              <a:t>你  的  手机   号码    是 </a:t>
            </a:r>
            <a:r>
              <a:rPr lang="zh-CN" altLang="en-US" sz="2400" dirty="0" smtClean="0">
                <a:solidFill>
                  <a:srgbClr val="FF0000"/>
                </a:solidFill>
              </a:rPr>
              <a:t>多少</a:t>
            </a:r>
            <a:r>
              <a:rPr lang="zh-CN" altLang="en-US" sz="2400" dirty="0" smtClean="0"/>
              <a:t>？</a:t>
            </a:r>
            <a:endParaRPr lang="en-US" altLang="zh-CN" sz="2400" dirty="0" smtClean="0"/>
          </a:p>
          <a:p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What is your mobile number?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589" y="2195822"/>
            <a:ext cx="4312508" cy="431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30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706584" y="591319"/>
            <a:ext cx="10515600" cy="923406"/>
          </a:xfrm>
        </p:spPr>
        <p:txBody>
          <a:bodyPr>
            <a:normAutofit/>
          </a:bodyPr>
          <a:lstStyle/>
          <a:p>
            <a:r>
              <a:rPr lang="en-US" altLang="zh-CN" sz="3200" b="1" dirty="0" smtClean="0"/>
              <a:t>Sentence Frequently Used when Making a Call</a:t>
            </a:r>
            <a:endParaRPr lang="en-US" altLang="zh-CN" sz="3200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463128" y="2000175"/>
            <a:ext cx="10515600" cy="43513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/>
              <a:t> 1.  </a:t>
            </a:r>
            <a:r>
              <a:rPr lang="en-US" altLang="zh-CN" sz="2400" dirty="0" err="1" smtClean="0"/>
              <a:t>Qǐngwèn</a:t>
            </a:r>
            <a:r>
              <a:rPr lang="en-US" altLang="zh-CN" sz="2400" dirty="0" smtClean="0"/>
              <a:t>, </a:t>
            </a:r>
            <a:r>
              <a:rPr lang="en-US" altLang="zh-CN" sz="2400" dirty="0" err="1" smtClean="0"/>
              <a:t>shì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Dàwèi</a:t>
            </a:r>
            <a:r>
              <a:rPr lang="en-US" altLang="zh-CN" sz="2400" dirty="0" smtClean="0"/>
              <a:t> </a:t>
            </a:r>
            <a:r>
              <a:rPr lang="en-US" altLang="zh-CN" sz="2400" dirty="0" smtClean="0"/>
              <a:t>ma?</a:t>
            </a:r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  </a:t>
            </a:r>
            <a:r>
              <a:rPr lang="zh-CN" altLang="en-US" sz="2400" dirty="0" smtClean="0"/>
              <a:t>请问，      是 大卫  吗？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   Excuse me , is this David?</a:t>
            </a:r>
          </a:p>
          <a:p>
            <a:pPr marL="0" indent="0">
              <a:buNone/>
            </a:pPr>
            <a:endParaRPr lang="en-US" altLang="zh-CN" sz="2400" dirty="0" smtClean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2.  </a:t>
            </a:r>
            <a:r>
              <a:rPr lang="en-US" altLang="zh-CN" sz="2400" dirty="0" err="1" smtClean="0"/>
              <a:t>Qǐngwèn</a:t>
            </a:r>
            <a:r>
              <a:rPr lang="en-US" altLang="zh-CN" sz="2400" dirty="0" smtClean="0"/>
              <a:t> , </a:t>
            </a:r>
            <a:r>
              <a:rPr lang="en-US" altLang="zh-CN" sz="2400" dirty="0" err="1" smtClean="0"/>
              <a:t>Dàwèi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zài</a:t>
            </a:r>
            <a:r>
              <a:rPr lang="en-US" altLang="zh-CN" sz="2400" dirty="0" smtClean="0"/>
              <a:t> ma ?</a:t>
            </a:r>
          </a:p>
          <a:p>
            <a:pPr marL="0" indent="0">
              <a:buNone/>
            </a:pP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   </a:t>
            </a:r>
            <a:r>
              <a:rPr lang="zh-CN" altLang="en-US" sz="2400" dirty="0" smtClean="0"/>
              <a:t>请问，      大卫  在 吗？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   May I speak to David?/Excuse me , is David there?</a:t>
            </a:r>
          </a:p>
          <a:p>
            <a:pPr marL="0" indent="0">
              <a:buNone/>
            </a:pPr>
            <a:endParaRPr lang="en-US" altLang="zh-CN" sz="2400" dirty="0" smtClean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038" y="2161970"/>
            <a:ext cx="4111600" cy="340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32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706584" y="591319"/>
            <a:ext cx="10515600" cy="923406"/>
          </a:xfrm>
        </p:spPr>
        <p:txBody>
          <a:bodyPr>
            <a:normAutofit/>
          </a:bodyPr>
          <a:lstStyle/>
          <a:p>
            <a:r>
              <a:rPr lang="en-US" altLang="zh-CN" sz="3200" b="1" dirty="0" smtClean="0"/>
              <a:t>How to Answer a Telephone</a:t>
            </a:r>
            <a:endParaRPr lang="en-US" altLang="zh-CN" sz="3200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1441644" y="1702553"/>
            <a:ext cx="10515600" cy="435133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sz="2400" dirty="0" smtClean="0"/>
              <a:t>  1.Wèi , </a:t>
            </a:r>
            <a:r>
              <a:rPr lang="en-US" altLang="zh-CN" sz="2400" dirty="0" err="1" smtClean="0"/>
              <a:t>nǎ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wèi</a:t>
            </a:r>
            <a:r>
              <a:rPr lang="en-US" altLang="zh-CN" sz="2400" dirty="0" smtClean="0"/>
              <a:t>?</a:t>
            </a:r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</a:t>
            </a:r>
            <a:r>
              <a:rPr lang="zh-CN" altLang="en-US" sz="2400" dirty="0" smtClean="0"/>
              <a:t>喂，哪位？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Hello, who is this?</a:t>
            </a:r>
          </a:p>
          <a:p>
            <a:pPr marL="0" indent="0">
              <a:buNone/>
            </a:pPr>
            <a:r>
              <a:rPr lang="zh-CN" altLang="en-US" sz="2400" dirty="0" smtClean="0">
                <a:solidFill>
                  <a:schemeClr val="accent2">
                    <a:lumMod val="50000"/>
                  </a:schemeClr>
                </a:solidFill>
              </a:rPr>
              <a:t>  </a:t>
            </a:r>
            <a:r>
              <a:rPr lang="en-US" altLang="zh-CN" sz="2400" dirty="0" smtClean="0"/>
              <a:t>2.Nínhǎo, </a:t>
            </a:r>
            <a:r>
              <a:rPr lang="en-US" altLang="zh-CN" sz="2400" dirty="0" err="1" smtClean="0"/>
              <a:t>wǒ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jiù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shì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jiékè</a:t>
            </a:r>
            <a:r>
              <a:rPr lang="en-US" altLang="zh-CN" sz="2400" dirty="0" smtClean="0"/>
              <a:t>.</a:t>
            </a:r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</a:t>
            </a:r>
            <a:r>
              <a:rPr lang="zh-CN" altLang="en-US" sz="2400" dirty="0" smtClean="0"/>
              <a:t>您好，我就是杰克。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Hello , I am Jack</a:t>
            </a:r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3. </a:t>
            </a:r>
            <a:r>
              <a:rPr lang="en-US" altLang="zh-CN" sz="2400" dirty="0" err="1" smtClean="0"/>
              <a:t>Tā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bú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zài.Qǐng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děng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huìr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zài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dǎ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ba</a:t>
            </a:r>
            <a:r>
              <a:rPr lang="en-US" altLang="zh-CN" sz="2400" dirty="0" smtClean="0"/>
              <a:t>.</a:t>
            </a:r>
          </a:p>
          <a:p>
            <a:pPr marL="0" indent="0">
              <a:buNone/>
            </a:pPr>
            <a:r>
              <a:rPr lang="zh-CN" altLang="en-US" sz="2400" dirty="0" smtClean="0"/>
              <a:t>     他不在。请     等    会儿 再 打 吧。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He is not here. He will be back soon.</a:t>
            </a:r>
          </a:p>
          <a:p>
            <a:pPr marL="457200" indent="-457200">
              <a:buAutoNum type="arabicPeriod" startAt="4"/>
            </a:pPr>
            <a:r>
              <a:rPr lang="en-US" altLang="zh-CN" sz="2400" dirty="0" err="1" smtClean="0"/>
              <a:t>Duìbuqí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,  </a:t>
            </a:r>
            <a:r>
              <a:rPr lang="en-US" altLang="zh-CN" sz="2400" dirty="0" err="1" smtClean="0"/>
              <a:t>nǐ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dǎ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cuò</a:t>
            </a:r>
            <a:r>
              <a:rPr lang="en-US" altLang="zh-CN" sz="2400" dirty="0" smtClean="0"/>
              <a:t> le.</a:t>
            </a:r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-US" altLang="zh-CN" sz="2400" dirty="0" smtClean="0"/>
              <a:t>     </a:t>
            </a:r>
            <a:r>
              <a:rPr lang="zh-CN" altLang="en-US" sz="2400" dirty="0" smtClean="0"/>
              <a:t>对不起，你打错了。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sz="2400" dirty="0" smtClean="0">
                <a:solidFill>
                  <a:schemeClr val="accent2">
                    <a:lumMod val="50000"/>
                  </a:schemeClr>
                </a:solidFill>
              </a:rPr>
              <a:t>     I’m sorry ,you have the wrong number.</a:t>
            </a:r>
          </a:p>
          <a:p>
            <a:pPr marL="0" indent="0">
              <a:buNone/>
            </a:pPr>
            <a:endParaRPr lang="en-US" altLang="zh-CN" sz="2400" dirty="0" smtClean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小结  </a:t>
            </a:r>
            <a:r>
              <a:rPr lang="en-US" altLang="zh-CN" b="1" dirty="0" smtClean="0"/>
              <a:t>Summary</a:t>
            </a:r>
            <a:endParaRPr lang="en-US" altLang="zh-CN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Initials</a:t>
            </a:r>
          </a:p>
          <a:p>
            <a:r>
              <a:rPr lang="en-US" altLang="zh-CN" dirty="0"/>
              <a:t>j    q   x</a:t>
            </a:r>
          </a:p>
          <a:p>
            <a:r>
              <a:rPr lang="en-US" altLang="zh-CN" dirty="0"/>
              <a:t>Finals</a:t>
            </a:r>
          </a:p>
          <a:p>
            <a:r>
              <a:rPr lang="en-US" altLang="zh-CN" dirty="0" err="1"/>
              <a:t>ia</a:t>
            </a:r>
            <a:r>
              <a:rPr lang="en-US" altLang="zh-CN" dirty="0"/>
              <a:t>  </a:t>
            </a:r>
            <a:r>
              <a:rPr lang="en-US" altLang="zh-CN" dirty="0" err="1"/>
              <a:t>ie</a:t>
            </a:r>
            <a:r>
              <a:rPr lang="en-US" altLang="zh-CN" dirty="0"/>
              <a:t>  </a:t>
            </a:r>
            <a:r>
              <a:rPr lang="en-US" altLang="zh-CN" dirty="0" err="1"/>
              <a:t>iao</a:t>
            </a:r>
            <a:r>
              <a:rPr lang="en-US" altLang="zh-CN" dirty="0"/>
              <a:t>  </a:t>
            </a:r>
            <a:r>
              <a:rPr lang="en-US" altLang="zh-CN" dirty="0" err="1"/>
              <a:t>iou</a:t>
            </a:r>
            <a:r>
              <a:rPr lang="en-US" altLang="zh-CN" dirty="0"/>
              <a:t>(</a:t>
            </a:r>
            <a:r>
              <a:rPr lang="en-US" altLang="zh-CN" dirty="0" err="1"/>
              <a:t>iu</a:t>
            </a:r>
            <a:r>
              <a:rPr lang="en-US" altLang="zh-CN" dirty="0"/>
              <a:t>)  </a:t>
            </a:r>
            <a:r>
              <a:rPr lang="en-US" altLang="zh-CN" dirty="0" err="1"/>
              <a:t>ian</a:t>
            </a:r>
            <a:r>
              <a:rPr lang="en-US" altLang="zh-CN" dirty="0"/>
              <a:t> in  </a:t>
            </a:r>
            <a:r>
              <a:rPr lang="en-US" altLang="zh-CN" dirty="0" err="1"/>
              <a:t>iang</a:t>
            </a:r>
            <a:r>
              <a:rPr lang="en-US" altLang="zh-CN" dirty="0"/>
              <a:t> </a:t>
            </a:r>
            <a:r>
              <a:rPr lang="en-US" altLang="zh-CN" dirty="0" err="1"/>
              <a:t>ing</a:t>
            </a:r>
            <a:r>
              <a:rPr lang="en-US" altLang="zh-CN" dirty="0"/>
              <a:t> </a:t>
            </a:r>
            <a:r>
              <a:rPr lang="en-US" altLang="zh-CN" dirty="0" err="1"/>
              <a:t>iong</a:t>
            </a:r>
            <a:r>
              <a:rPr lang="en-US" altLang="zh-CN" dirty="0"/>
              <a:t>  </a:t>
            </a:r>
            <a:r>
              <a:rPr lang="en-US" altLang="zh-CN" dirty="0" err="1"/>
              <a:t>üe</a:t>
            </a:r>
            <a:r>
              <a:rPr lang="en-US" altLang="zh-CN" dirty="0"/>
              <a:t> </a:t>
            </a:r>
            <a:r>
              <a:rPr lang="en-US" altLang="zh-CN" dirty="0" err="1"/>
              <a:t>üan</a:t>
            </a:r>
            <a:r>
              <a:rPr lang="en-US" altLang="zh-CN" dirty="0"/>
              <a:t> </a:t>
            </a:r>
            <a:r>
              <a:rPr lang="en-US" altLang="zh-CN" dirty="0" err="1"/>
              <a:t>ün</a:t>
            </a:r>
            <a:r>
              <a:rPr lang="en-US" altLang="zh-CN" dirty="0"/>
              <a:t> 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762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小结  </a:t>
            </a:r>
            <a:r>
              <a:rPr lang="en-US" altLang="zh-CN" b="1" dirty="0" smtClean="0"/>
              <a:t>Summary</a:t>
            </a:r>
            <a:endParaRPr lang="en-US" altLang="zh-CN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 smtClean="0"/>
              <a:t>        </a:t>
            </a:r>
            <a:r>
              <a:rPr lang="en-US" altLang="zh-CN" dirty="0" smtClean="0"/>
              <a:t> </a:t>
            </a:r>
            <a:r>
              <a:rPr lang="en-US" altLang="zh-CN" dirty="0" err="1"/>
              <a:t>Nǐ</a:t>
            </a:r>
            <a:r>
              <a:rPr lang="en-US" altLang="zh-CN" dirty="0"/>
              <a:t>   </a:t>
            </a:r>
            <a:r>
              <a:rPr lang="en-US" altLang="zh-CN" dirty="0" err="1"/>
              <a:t>Zhīdào</a:t>
            </a:r>
            <a:r>
              <a:rPr lang="en-US" altLang="zh-CN" dirty="0"/>
              <a:t>  </a:t>
            </a:r>
            <a:r>
              <a:rPr lang="en-US" altLang="zh-CN" dirty="0" err="1"/>
              <a:t>Tā</a:t>
            </a:r>
            <a:r>
              <a:rPr lang="en-US" altLang="zh-CN" dirty="0"/>
              <a:t> De   </a:t>
            </a:r>
            <a:r>
              <a:rPr lang="en-US" altLang="zh-CN" dirty="0" err="1"/>
              <a:t>Diànhuà</a:t>
            </a:r>
            <a:r>
              <a:rPr lang="en-US" altLang="zh-CN" dirty="0"/>
              <a:t>   </a:t>
            </a:r>
            <a:r>
              <a:rPr lang="en-US" altLang="zh-CN" dirty="0" err="1"/>
              <a:t>Hàomǎ</a:t>
            </a:r>
            <a:r>
              <a:rPr lang="en-US" altLang="zh-CN" dirty="0"/>
              <a:t>   ma</a:t>
            </a:r>
            <a:r>
              <a:rPr lang="zh-CN" altLang="en-US" dirty="0"/>
              <a:t>？</a:t>
            </a:r>
          </a:p>
          <a:p>
            <a:r>
              <a:rPr lang="en-US" altLang="zh-CN" dirty="0"/>
              <a:t>1.     </a:t>
            </a:r>
            <a:r>
              <a:rPr lang="zh-CN" altLang="en-US" dirty="0"/>
              <a:t>你   知道     他 的      电话        号码     吗？            </a:t>
            </a:r>
          </a:p>
          <a:p>
            <a:r>
              <a:rPr lang="zh-CN" altLang="en-US" dirty="0"/>
              <a:t>         </a:t>
            </a:r>
            <a:r>
              <a:rPr lang="en-US" altLang="zh-CN" dirty="0"/>
              <a:t>Do You Know His Telephone Number?</a:t>
            </a:r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en-US" altLang="zh-CN" dirty="0" err="1"/>
              <a:t>Wèi</a:t>
            </a:r>
            <a:r>
              <a:rPr lang="zh-CN" altLang="en-US" dirty="0"/>
              <a:t>，</a:t>
            </a:r>
            <a:r>
              <a:rPr lang="en-US" altLang="zh-CN" dirty="0" err="1"/>
              <a:t>Nínhǎo</a:t>
            </a:r>
            <a:r>
              <a:rPr lang="zh-CN" altLang="en-US" dirty="0"/>
              <a:t>！</a:t>
            </a:r>
          </a:p>
          <a:p>
            <a:r>
              <a:rPr lang="en-US" altLang="zh-CN" dirty="0"/>
              <a:t>2.     </a:t>
            </a:r>
            <a:r>
              <a:rPr lang="zh-CN" altLang="en-US" dirty="0"/>
              <a:t>喂，  您  好 ！   </a:t>
            </a:r>
          </a:p>
          <a:p>
            <a:r>
              <a:rPr lang="zh-CN" altLang="en-US" dirty="0"/>
              <a:t>         </a:t>
            </a:r>
            <a:r>
              <a:rPr lang="en-US" altLang="zh-CN" dirty="0" err="1"/>
              <a:t>Hey,Hello</a:t>
            </a:r>
            <a:r>
              <a:rPr lang="zh-CN" altLang="en-US" dirty="0"/>
              <a:t>！</a:t>
            </a:r>
          </a:p>
          <a:p>
            <a:endParaRPr lang="zh-CN" altLang="en-US" dirty="0"/>
          </a:p>
          <a:p>
            <a:r>
              <a:rPr lang="zh-CN" altLang="en-US" dirty="0"/>
              <a:t>         </a:t>
            </a:r>
            <a:r>
              <a:rPr lang="en-US" altLang="zh-CN" dirty="0" err="1"/>
              <a:t>Jǐdiǎn</a:t>
            </a:r>
            <a:r>
              <a:rPr lang="en-US" altLang="zh-CN" dirty="0"/>
              <a:t>  </a:t>
            </a:r>
            <a:r>
              <a:rPr lang="en-US" altLang="zh-CN" dirty="0" err="1"/>
              <a:t>Jiànmiàn</a:t>
            </a:r>
            <a:r>
              <a:rPr lang="zh-CN" altLang="en-US" dirty="0"/>
              <a:t>？</a:t>
            </a:r>
          </a:p>
          <a:p>
            <a:r>
              <a:rPr lang="en-US" altLang="zh-CN" dirty="0"/>
              <a:t>3.       </a:t>
            </a:r>
            <a:r>
              <a:rPr lang="zh-CN" altLang="en-US" dirty="0"/>
              <a:t>几点     见 面 </a:t>
            </a:r>
            <a:r>
              <a:rPr lang="en-US" altLang="zh-CN" dirty="0"/>
              <a:t>?                       </a:t>
            </a:r>
          </a:p>
          <a:p>
            <a:r>
              <a:rPr lang="en-US" altLang="zh-CN" dirty="0"/>
              <a:t>        What Time Shall We Meet?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28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作业 </a:t>
            </a:r>
            <a:r>
              <a:rPr lang="en-US" altLang="zh-CN" b="1" dirty="0" smtClean="0"/>
              <a:t>Homework</a:t>
            </a:r>
            <a:endParaRPr lang="en-US" altLang="zh-CN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1.Please tell your classmates your phone number in Chinese next class.</a:t>
            </a:r>
          </a:p>
        </p:txBody>
      </p:sp>
    </p:spTree>
    <p:extLst>
      <p:ext uri="{BB962C8B-B14F-4D97-AF65-F5344CB8AC3E}">
        <p14:creationId xmlns:p14="http://schemas.microsoft.com/office/powerpoint/2010/main" val="224673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534138" y="172288"/>
            <a:ext cx="10485308" cy="1065092"/>
          </a:xfrm>
        </p:spPr>
        <p:txBody>
          <a:bodyPr>
            <a:normAutofit/>
          </a:bodyPr>
          <a:lstStyle/>
          <a:p>
            <a:r>
              <a:rPr lang="en-US" altLang="zh-CN" sz="4000" b="1" dirty="0"/>
              <a:t>Phonetic drills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534137" y="1099269"/>
            <a:ext cx="94713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accent2">
                    <a:lumMod val="50000"/>
                  </a:schemeClr>
                </a:solidFill>
              </a:rPr>
              <a:t>辨声母</a:t>
            </a:r>
            <a:r>
              <a:rPr lang="en-US" altLang="zh-CN" sz="3600" dirty="0" smtClean="0">
                <a:solidFill>
                  <a:schemeClr val="accent2">
                    <a:lumMod val="50000"/>
                  </a:schemeClr>
                </a:solidFill>
              </a:rPr>
              <a:t>Initial discrimination</a:t>
            </a:r>
          </a:p>
          <a:p>
            <a:r>
              <a:rPr lang="en-US" altLang="zh-CN" sz="3600" dirty="0" smtClean="0"/>
              <a:t>(1)</a:t>
            </a:r>
            <a:r>
              <a:rPr lang="en-US" altLang="zh-CN" sz="3600" dirty="0" err="1" smtClean="0"/>
              <a:t>gāi</a:t>
            </a:r>
            <a:r>
              <a:rPr lang="en-US" altLang="zh-CN" sz="3600" dirty="0" smtClean="0"/>
              <a:t> –</a:t>
            </a:r>
            <a:r>
              <a:rPr lang="en-US" altLang="zh-CN" sz="3600" dirty="0" err="1" smtClean="0"/>
              <a:t>kāi</a:t>
            </a:r>
            <a:r>
              <a:rPr lang="en-US" altLang="zh-CN" sz="3600" dirty="0" smtClean="0"/>
              <a:t>          (2)</a:t>
            </a:r>
            <a:r>
              <a:rPr lang="en-US" altLang="zh-CN" sz="3600" dirty="0" err="1" smtClean="0"/>
              <a:t>hē-gē</a:t>
            </a:r>
            <a:r>
              <a:rPr lang="en-US" altLang="zh-CN" sz="3600" dirty="0" smtClean="0"/>
              <a:t>         (3)</a:t>
            </a:r>
            <a:r>
              <a:rPr lang="en-US" altLang="zh-CN" sz="3600" dirty="0" err="1" smtClean="0"/>
              <a:t>gān-hān</a:t>
            </a:r>
            <a:endParaRPr lang="en-US" altLang="zh-CN" sz="3600" dirty="0" smtClean="0"/>
          </a:p>
          <a:p>
            <a:r>
              <a:rPr lang="en-US" altLang="zh-CN" sz="3600" dirty="0" smtClean="0"/>
              <a:t>(</a:t>
            </a:r>
            <a:r>
              <a:rPr lang="en-US" altLang="zh-CN" sz="3600" dirty="0"/>
              <a:t>4)</a:t>
            </a:r>
            <a:r>
              <a:rPr lang="en-US" altLang="zh-CN" sz="3600" dirty="0" err="1"/>
              <a:t>kōng-gōng</a:t>
            </a:r>
            <a:r>
              <a:rPr lang="en-US" altLang="zh-CN" sz="3600" dirty="0"/>
              <a:t>     </a:t>
            </a:r>
            <a:r>
              <a:rPr lang="en-US" altLang="zh-CN" sz="3600" dirty="0" smtClean="0"/>
              <a:t>(</a:t>
            </a:r>
            <a:r>
              <a:rPr lang="en-US" altLang="zh-CN" sz="3600" dirty="0"/>
              <a:t>5)</a:t>
            </a:r>
            <a:r>
              <a:rPr lang="en-US" altLang="zh-CN" sz="3600" dirty="0" err="1"/>
              <a:t>hǎo-kǎo</a:t>
            </a:r>
            <a:r>
              <a:rPr lang="en-US" altLang="zh-CN" sz="3600" dirty="0"/>
              <a:t>     </a:t>
            </a:r>
            <a:r>
              <a:rPr lang="en-US" altLang="zh-CN" sz="3600" dirty="0" smtClean="0"/>
              <a:t>(</a:t>
            </a:r>
            <a:r>
              <a:rPr lang="en-US" altLang="zh-CN" sz="3600" dirty="0"/>
              <a:t>6)</a:t>
            </a:r>
            <a:r>
              <a:rPr lang="en-US" altLang="zh-CN" sz="3600" dirty="0" err="1"/>
              <a:t>kěn-hěn</a:t>
            </a:r>
            <a:endParaRPr lang="en-US" altLang="zh-CN" sz="3600" dirty="0" smtClean="0"/>
          </a:p>
          <a:p>
            <a:r>
              <a:rPr lang="en-US" altLang="zh-CN" sz="3600" dirty="0" smtClean="0"/>
              <a:t>(7)</a:t>
            </a:r>
            <a:r>
              <a:rPr lang="en-US" altLang="zh-CN" sz="3600" dirty="0" err="1" smtClean="0"/>
              <a:t>tóugǎo</a:t>
            </a:r>
            <a:r>
              <a:rPr lang="en-US" altLang="zh-CN" sz="3600" dirty="0"/>
              <a:t>- </a:t>
            </a:r>
            <a:r>
              <a:rPr lang="en-US" altLang="zh-CN" sz="3600" dirty="0" err="1" smtClean="0"/>
              <a:t>tóuk</a:t>
            </a:r>
            <a:r>
              <a:rPr lang="en-US" altLang="zh-CN" sz="3600" dirty="0" err="1"/>
              <a:t>ǎ</a:t>
            </a:r>
            <a:r>
              <a:rPr lang="en-US" altLang="zh-CN" sz="3600" dirty="0" err="1" smtClean="0"/>
              <a:t>o</a:t>
            </a:r>
            <a:r>
              <a:rPr lang="en-US" altLang="zh-CN" sz="3600" dirty="0" smtClean="0"/>
              <a:t>     (8)</a:t>
            </a:r>
            <a:r>
              <a:rPr lang="en-US" altLang="zh-CN" sz="3600" dirty="0" err="1" smtClean="0"/>
              <a:t>mǐgāng-mǐk</a:t>
            </a:r>
            <a:r>
              <a:rPr lang="en-US" altLang="zh-CN" sz="3600" dirty="0" err="1"/>
              <a:t>ā</a:t>
            </a:r>
            <a:r>
              <a:rPr lang="en-US" altLang="zh-CN" sz="3600" dirty="0" err="1" smtClean="0"/>
              <a:t>ng</a:t>
            </a:r>
            <a:r>
              <a:rPr lang="en-US" altLang="zh-CN" sz="3600" dirty="0" smtClean="0"/>
              <a:t>     </a:t>
            </a:r>
            <a:r>
              <a:rPr lang="en-US" altLang="zh-CN" sz="3600" dirty="0"/>
              <a:t>(</a:t>
            </a:r>
            <a:r>
              <a:rPr lang="en-US" altLang="zh-CN" sz="3600" dirty="0" smtClean="0"/>
              <a:t>9)</a:t>
            </a:r>
            <a:r>
              <a:rPr lang="en-US" altLang="zh-CN" sz="3600" dirty="0" err="1" smtClean="0"/>
              <a:t>hūhǎn-kūh</a:t>
            </a:r>
            <a:r>
              <a:rPr lang="en-US" altLang="zh-CN" sz="3600" dirty="0" err="1"/>
              <a:t>ǎ</a:t>
            </a:r>
            <a:r>
              <a:rPr lang="en-US" altLang="zh-CN" sz="3600" dirty="0" err="1" smtClean="0"/>
              <a:t>n</a:t>
            </a:r>
            <a:r>
              <a:rPr lang="en-US" altLang="zh-CN" sz="3600" dirty="0" smtClean="0"/>
              <a:t>         </a:t>
            </a:r>
            <a:r>
              <a:rPr lang="en-US" altLang="zh-CN" sz="3600" dirty="0"/>
              <a:t>(</a:t>
            </a:r>
            <a:r>
              <a:rPr lang="en-US" altLang="zh-CN" sz="3600" dirty="0" smtClean="0"/>
              <a:t>10)</a:t>
            </a:r>
            <a:r>
              <a:rPr lang="en-US" altLang="zh-CN" sz="3600" dirty="0" err="1" smtClean="0"/>
              <a:t>hòuwèi-gòuw</a:t>
            </a:r>
            <a:r>
              <a:rPr lang="en-US" altLang="zh-CN" sz="3600" dirty="0" err="1"/>
              <a:t>è</a:t>
            </a:r>
            <a:r>
              <a:rPr lang="en-US" altLang="zh-CN" sz="3600" dirty="0" err="1" smtClean="0"/>
              <a:t>i</a:t>
            </a:r>
            <a:endParaRPr lang="zh-CN" altLang="en-US" sz="3600" dirty="0"/>
          </a:p>
        </p:txBody>
      </p:sp>
      <p:sp>
        <p:nvSpPr>
          <p:cNvPr id="19" name="文本框 18"/>
          <p:cNvSpPr txBox="1"/>
          <p:nvPr/>
        </p:nvSpPr>
        <p:spPr>
          <a:xfrm>
            <a:off x="1580386" y="3961591"/>
            <a:ext cx="107640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accent2">
                    <a:lumMod val="50000"/>
                  </a:schemeClr>
                </a:solidFill>
              </a:rPr>
              <a:t>辨韵母 </a:t>
            </a:r>
            <a:r>
              <a:rPr lang="en-US" altLang="zh-CN" sz="3600" dirty="0" smtClean="0">
                <a:solidFill>
                  <a:schemeClr val="accent2">
                    <a:lumMod val="50000"/>
                  </a:schemeClr>
                </a:solidFill>
              </a:rPr>
              <a:t>Final discrimination</a:t>
            </a:r>
          </a:p>
          <a:p>
            <a:pPr marL="342900" indent="-342900">
              <a:buAutoNum type="arabicParenBoth"/>
            </a:pPr>
            <a:r>
              <a:rPr lang="en-US" altLang="zh-CN" sz="3600" dirty="0" err="1" smtClean="0"/>
              <a:t>kěn-kǎn</a:t>
            </a:r>
            <a:r>
              <a:rPr lang="en-US" altLang="zh-CN" sz="3600" dirty="0" smtClean="0"/>
              <a:t> 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      (2)</a:t>
            </a:r>
            <a:r>
              <a:rPr lang="en-US" altLang="zh-CN" sz="3600" dirty="0" err="1" smtClean="0"/>
              <a:t>gān-gāng</a:t>
            </a:r>
            <a:r>
              <a:rPr lang="zh-CN" altLang="en-US" sz="3600" dirty="0" smtClean="0"/>
              <a:t>         </a:t>
            </a:r>
            <a:r>
              <a:rPr lang="en-US" altLang="zh-CN" sz="3600" dirty="0" smtClean="0"/>
              <a:t> (3)</a:t>
            </a:r>
            <a:r>
              <a:rPr lang="en-US" altLang="zh-CN" sz="3600" dirty="0" err="1" smtClean="0"/>
              <a:t>hòu-hòng</a:t>
            </a:r>
            <a:endParaRPr lang="en-US" altLang="zh-CN" sz="3600" dirty="0" smtClean="0"/>
          </a:p>
          <a:p>
            <a:r>
              <a:rPr lang="en-US" altLang="zh-CN" sz="3600" dirty="0" smtClean="0"/>
              <a:t>(4)</a:t>
            </a:r>
            <a:r>
              <a:rPr lang="en-US" altLang="zh-CN" sz="3600" dirty="0" err="1" smtClean="0"/>
              <a:t>hèn-hèng</a:t>
            </a:r>
            <a:r>
              <a:rPr lang="en-US" altLang="zh-CN" sz="3600" dirty="0" smtClean="0"/>
              <a:t> </a:t>
            </a:r>
            <a:r>
              <a:rPr lang="zh-CN" altLang="en-US" sz="3600" dirty="0" smtClean="0"/>
              <a:t>     </a:t>
            </a:r>
            <a:r>
              <a:rPr lang="en-US" altLang="zh-CN" sz="3600" dirty="0" smtClean="0"/>
              <a:t>(5)</a:t>
            </a:r>
            <a:r>
              <a:rPr lang="en-US" altLang="zh-CN" sz="3600" dirty="0" err="1" smtClean="0"/>
              <a:t>gěng-gǒng</a:t>
            </a:r>
            <a:r>
              <a:rPr lang="en-US" altLang="zh-CN" sz="3600" dirty="0" smtClean="0"/>
              <a:t> </a:t>
            </a:r>
            <a:r>
              <a:rPr lang="zh-CN" altLang="en-US" sz="3600" dirty="0" smtClean="0"/>
              <a:t>       </a:t>
            </a:r>
            <a:r>
              <a:rPr lang="en-US" altLang="zh-CN" sz="3600" dirty="0" smtClean="0"/>
              <a:t>(6)</a:t>
            </a:r>
            <a:r>
              <a:rPr lang="en-US" altLang="zh-CN" sz="3600" dirty="0" err="1" smtClean="0"/>
              <a:t>kǎo-kǒu</a:t>
            </a:r>
            <a:endParaRPr lang="en-US" altLang="zh-CN" sz="3600" dirty="0" smtClean="0"/>
          </a:p>
          <a:p>
            <a:r>
              <a:rPr lang="en-US" altLang="zh-CN" sz="3600" dirty="0" smtClean="0"/>
              <a:t>(7)</a:t>
            </a:r>
            <a:r>
              <a:rPr lang="en-US" altLang="zh-CN" sz="3600" dirty="0" err="1" smtClean="0"/>
              <a:t>mùpén-mùpéng</a:t>
            </a:r>
            <a:r>
              <a:rPr lang="en-US" altLang="zh-CN" sz="3600" dirty="0" smtClean="0"/>
              <a:t> </a:t>
            </a:r>
            <a:r>
              <a:rPr lang="zh-CN" altLang="en-US" sz="3600" dirty="0" smtClean="0"/>
              <a:t>     </a:t>
            </a:r>
            <a:r>
              <a:rPr lang="en-US" altLang="zh-CN" sz="3600" dirty="0" smtClean="0"/>
              <a:t>(8)</a:t>
            </a:r>
            <a:r>
              <a:rPr lang="en-US" altLang="zh-CN" sz="3600" dirty="0" err="1" smtClean="0"/>
              <a:t>kāifàn-kāifàng</a:t>
            </a:r>
            <a:r>
              <a:rPr lang="en-US" altLang="zh-CN" sz="3600" dirty="0" smtClean="0"/>
              <a:t> </a:t>
            </a:r>
          </a:p>
          <a:p>
            <a:r>
              <a:rPr lang="en-US" altLang="zh-CN" sz="3600" dirty="0" smtClean="0"/>
              <a:t>(9)</a:t>
            </a:r>
            <a:r>
              <a:rPr lang="en-US" altLang="zh-CN" sz="3600" dirty="0" err="1" smtClean="0"/>
              <a:t>gòule-gàole</a:t>
            </a:r>
            <a:r>
              <a:rPr lang="en-US" altLang="zh-CN" sz="3600" dirty="0" smtClean="0"/>
              <a:t>              (10)</a:t>
            </a:r>
            <a:r>
              <a:rPr lang="en-US" altLang="zh-CN" sz="3600" dirty="0" err="1" smtClean="0"/>
              <a:t>bǎibù-běibù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104886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676400" y="628074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b="1" dirty="0"/>
              <a:t>Phonetic drills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759770" y="2228095"/>
            <a:ext cx="97348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accent2">
                    <a:lumMod val="50000"/>
                  </a:schemeClr>
                </a:solidFill>
              </a:rPr>
              <a:t>辨调</a:t>
            </a:r>
            <a:r>
              <a:rPr lang="en-US" altLang="zh-CN" sz="3600" dirty="0" smtClean="0">
                <a:solidFill>
                  <a:schemeClr val="accent2">
                    <a:lumMod val="50000"/>
                  </a:schemeClr>
                </a:solidFill>
              </a:rPr>
              <a:t>Tone discrimination</a:t>
            </a:r>
          </a:p>
          <a:p>
            <a:r>
              <a:rPr lang="en-US" altLang="zh-CN" sz="3600" dirty="0" smtClean="0"/>
              <a:t>(1)</a:t>
            </a:r>
            <a:r>
              <a:rPr lang="en-US" altLang="zh-CN" sz="3600" dirty="0" err="1" smtClean="0"/>
              <a:t>fèn</a:t>
            </a:r>
            <a:r>
              <a:rPr lang="en-US" altLang="zh-CN" sz="3600" dirty="0" smtClean="0"/>
              <a:t> –</a:t>
            </a:r>
            <a:r>
              <a:rPr lang="en-US" altLang="zh-CN" sz="3600" dirty="0" err="1" smtClean="0"/>
              <a:t>fēn</a:t>
            </a:r>
            <a:r>
              <a:rPr lang="en-US" altLang="zh-CN" sz="3600" dirty="0" smtClean="0"/>
              <a:t>    </a:t>
            </a:r>
            <a:r>
              <a:rPr lang="zh-CN" altLang="en-US" sz="3600" dirty="0" smtClean="0"/>
              <a:t>  </a:t>
            </a:r>
            <a:r>
              <a:rPr lang="en-US" altLang="zh-CN" sz="3600" dirty="0" smtClean="0"/>
              <a:t>(2)</a:t>
            </a:r>
            <a:r>
              <a:rPr lang="en-US" altLang="zh-CN" sz="3600" dirty="0" err="1" smtClean="0"/>
              <a:t>máo-mǎo</a:t>
            </a:r>
            <a:r>
              <a:rPr lang="en-US" altLang="zh-CN" sz="3600" dirty="0" smtClean="0"/>
              <a:t>      (3)</a:t>
            </a:r>
            <a:r>
              <a:rPr lang="en-US" altLang="zh-CN" sz="3600" dirty="0" err="1" smtClean="0"/>
              <a:t>lèi-lěi</a:t>
            </a:r>
            <a:endParaRPr lang="en-US" altLang="zh-CN" sz="3600" dirty="0" smtClean="0"/>
          </a:p>
          <a:p>
            <a:r>
              <a:rPr lang="en-US" altLang="zh-CN" sz="3600" dirty="0" smtClean="0"/>
              <a:t>(4)</a:t>
            </a:r>
            <a:r>
              <a:rPr lang="en-US" altLang="zh-CN" sz="3600" dirty="0" err="1" smtClean="0"/>
              <a:t>bāng-bǎng</a:t>
            </a:r>
            <a:r>
              <a:rPr lang="en-US" altLang="zh-CN" sz="3600" dirty="0" smtClean="0"/>
              <a:t>     </a:t>
            </a:r>
            <a:r>
              <a:rPr lang="zh-CN" altLang="en-US" sz="3600" dirty="0" smtClean="0"/>
              <a:t>  </a:t>
            </a:r>
            <a:r>
              <a:rPr lang="en-US" altLang="zh-CN" sz="3600" dirty="0" smtClean="0"/>
              <a:t>(5)</a:t>
            </a:r>
            <a:r>
              <a:rPr lang="en-US" altLang="zh-CN" sz="3600" dirty="0" err="1" smtClean="0"/>
              <a:t>gēn-gěn</a:t>
            </a:r>
            <a:r>
              <a:rPr lang="en-US" altLang="zh-CN" sz="3600" dirty="0" smtClean="0"/>
              <a:t>    </a:t>
            </a:r>
            <a:r>
              <a:rPr lang="zh-CN" altLang="en-US" sz="3600" dirty="0" smtClean="0"/>
              <a:t>    </a:t>
            </a:r>
            <a:r>
              <a:rPr lang="en-US" altLang="zh-CN" sz="3600" dirty="0" smtClean="0"/>
              <a:t>(6)</a:t>
            </a:r>
            <a:r>
              <a:rPr lang="en-US" altLang="zh-CN" sz="3600" dirty="0" err="1" smtClean="0"/>
              <a:t>hèng-héng</a:t>
            </a:r>
            <a:endParaRPr lang="en-US" altLang="zh-CN" sz="3600" dirty="0" smtClean="0"/>
          </a:p>
          <a:p>
            <a:r>
              <a:rPr lang="en-US" altLang="zh-CN" sz="3600" dirty="0" smtClean="0"/>
              <a:t>(7)</a:t>
            </a:r>
            <a:r>
              <a:rPr lang="en-US" altLang="zh-CN" sz="3600" dirty="0" err="1" smtClean="0"/>
              <a:t>hòufāng</a:t>
            </a:r>
            <a:r>
              <a:rPr lang="en-US" altLang="zh-CN" sz="3600" dirty="0" smtClean="0"/>
              <a:t>- </a:t>
            </a:r>
            <a:r>
              <a:rPr lang="en-US" altLang="zh-CN" sz="3600" dirty="0" err="1" smtClean="0"/>
              <a:t>hòufáng</a:t>
            </a:r>
            <a:r>
              <a:rPr lang="en-US" altLang="zh-CN" sz="3600" dirty="0" smtClean="0"/>
              <a:t>     (8)</a:t>
            </a:r>
            <a:r>
              <a:rPr lang="en-US" altLang="zh-CN" sz="3600" dirty="0" err="1" smtClean="0"/>
              <a:t>kāifāng-kāifàng</a:t>
            </a:r>
            <a:endParaRPr lang="en-US" altLang="zh-CN" sz="3600" dirty="0" smtClean="0"/>
          </a:p>
          <a:p>
            <a:r>
              <a:rPr lang="en-US" altLang="zh-CN" sz="3600" dirty="0" smtClean="0"/>
              <a:t>(9)</a:t>
            </a:r>
            <a:r>
              <a:rPr lang="en-US" altLang="zh-CN" sz="3600" dirty="0" err="1" smtClean="0"/>
              <a:t>bānnòng-bànnóng</a:t>
            </a:r>
            <a:r>
              <a:rPr lang="en-US" altLang="zh-CN" sz="3600" dirty="0" smtClean="0"/>
              <a:t>    (10)</a:t>
            </a:r>
            <a:r>
              <a:rPr lang="en-US" altLang="zh-CN" sz="3600" dirty="0" err="1" smtClean="0"/>
              <a:t>wǔdǎo-wǔ</a:t>
            </a:r>
            <a:r>
              <a:rPr lang="en-US" altLang="zh-CN" sz="3600" dirty="0" smtClean="0"/>
              <a:t> </a:t>
            </a:r>
            <a:r>
              <a:rPr lang="en-US" altLang="zh-CN" sz="3600" dirty="0" err="1" smtClean="0"/>
              <a:t>dào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70360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544781" y="1328754"/>
            <a:ext cx="10544270" cy="1325563"/>
          </a:xfrm>
        </p:spPr>
        <p:txBody>
          <a:bodyPr>
            <a:normAutofit fontScale="90000"/>
          </a:bodyPr>
          <a:lstStyle/>
          <a:p>
            <a:r>
              <a:rPr lang="en-US" altLang="zh-CN" sz="4000" b="1" dirty="0" smtClean="0"/>
              <a:t/>
            </a:r>
            <a:br>
              <a:rPr lang="en-US" altLang="zh-CN" sz="4000" b="1" dirty="0" smtClean="0"/>
            </a:br>
            <a:r>
              <a:rPr lang="en-US" altLang="zh-CN" sz="4000" b="1" dirty="0" smtClean="0"/>
              <a:t>Dictation</a:t>
            </a:r>
            <a:br>
              <a:rPr lang="en-US" altLang="zh-CN" sz="4000" b="1" dirty="0" smtClean="0"/>
            </a:br>
            <a:r>
              <a:rPr lang="en-US" altLang="zh-CN" sz="3600" b="1" dirty="0" smtClean="0">
                <a:solidFill>
                  <a:schemeClr val="accent2">
                    <a:lumMod val="75000"/>
                  </a:schemeClr>
                </a:solidFill>
              </a:rPr>
              <a:t>Listen to the recording, and the fill in the blanks</a:t>
            </a:r>
            <a:r>
              <a:rPr lang="en-US" altLang="zh-CN" sz="3100" b="1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altLang="zh-CN" sz="3100" b="1" dirty="0" smtClean="0">
                <a:solidFill>
                  <a:schemeClr val="accent2">
                    <a:lumMod val="75000"/>
                  </a:schemeClr>
                </a:solidFill>
              </a:rPr>
            </a:br>
            <a:endParaRPr lang="en-US" altLang="zh-CN" sz="31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838" y="199935"/>
            <a:ext cx="3820884" cy="265339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6681" y="2853327"/>
            <a:ext cx="104723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1</a:t>
            </a:r>
            <a:r>
              <a:rPr lang="zh-CN" altLang="en-US" sz="2800" dirty="0" smtClean="0"/>
              <a:t>） </a:t>
            </a:r>
            <a:r>
              <a:rPr lang="en-US" altLang="zh-CN" sz="2800" dirty="0" smtClean="0"/>
              <a:t>___ǎ</a:t>
            </a:r>
            <a:r>
              <a:rPr lang="zh-CN" altLang="en-US" sz="2800" dirty="0" smtClean="0"/>
              <a:t>                  （</a:t>
            </a:r>
            <a:r>
              <a:rPr lang="en-US" altLang="zh-CN" sz="2800" dirty="0" smtClean="0"/>
              <a:t>2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ěn</a:t>
            </a:r>
            <a:r>
              <a:rPr lang="zh-CN" altLang="en-US" sz="2800" dirty="0" smtClean="0"/>
              <a:t>               （</a:t>
            </a:r>
            <a:r>
              <a:rPr lang="en-US" altLang="zh-CN" sz="2800" dirty="0" smtClean="0"/>
              <a:t>3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ēi</a:t>
            </a:r>
            <a:endParaRPr lang="en-US" altLang="zh-CN" sz="2800" dirty="0" smtClean="0"/>
          </a:p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4</a:t>
            </a:r>
            <a:r>
              <a:rPr lang="zh-CN" altLang="en-US" sz="2800" dirty="0" smtClean="0"/>
              <a:t>） </a:t>
            </a:r>
            <a:r>
              <a:rPr lang="en-US" altLang="zh-CN" sz="2800" dirty="0" smtClean="0"/>
              <a:t> ___</a:t>
            </a:r>
            <a:r>
              <a:rPr lang="en-US" altLang="zh-CN" sz="2800" dirty="0" err="1" smtClean="0"/>
              <a:t>àn</a:t>
            </a:r>
            <a:r>
              <a:rPr lang="zh-CN" altLang="en-US" sz="2800" dirty="0" smtClean="0"/>
              <a:t>                （</a:t>
            </a:r>
            <a:r>
              <a:rPr lang="en-US" altLang="zh-CN" sz="2800" dirty="0" smtClean="0"/>
              <a:t>5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āng</a:t>
            </a:r>
            <a:r>
              <a:rPr lang="zh-CN" altLang="en-US" sz="2800" dirty="0" smtClean="0"/>
              <a:t>                （</a:t>
            </a:r>
            <a:r>
              <a:rPr lang="en-US" altLang="zh-CN" sz="2800" dirty="0" smtClean="0"/>
              <a:t>6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èng</a:t>
            </a:r>
            <a:endParaRPr lang="en-US" altLang="zh-CN" sz="2800" dirty="0" smtClean="0"/>
          </a:p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7</a:t>
            </a:r>
            <a:r>
              <a:rPr lang="zh-CN" altLang="en-US" sz="2800" dirty="0" smtClean="0"/>
              <a:t>）  </a:t>
            </a:r>
            <a:r>
              <a:rPr lang="en-US" altLang="zh-CN" sz="2800" dirty="0" smtClean="0"/>
              <a:t>___ù</a:t>
            </a:r>
            <a:r>
              <a:rPr lang="zh-CN" altLang="en-US" sz="2800" dirty="0" smtClean="0"/>
              <a:t>  </a:t>
            </a:r>
            <a:r>
              <a:rPr lang="en-US" altLang="zh-CN" sz="2800" dirty="0" smtClean="0"/>
              <a:t>___è</a:t>
            </a:r>
            <a:r>
              <a:rPr lang="zh-CN" altLang="en-US" sz="2800" dirty="0" smtClean="0"/>
              <a:t>      （</a:t>
            </a:r>
            <a:r>
              <a:rPr lang="en-US" altLang="zh-CN" sz="2800" dirty="0" smtClean="0"/>
              <a:t>8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án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ài</a:t>
            </a:r>
            <a:r>
              <a:rPr lang="zh-CN" altLang="en-US" sz="2800" dirty="0" smtClean="0"/>
              <a:t>    （</a:t>
            </a:r>
            <a:r>
              <a:rPr lang="en-US" altLang="zh-CN" sz="2800" dirty="0" smtClean="0"/>
              <a:t>9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òng</a:t>
            </a:r>
            <a:r>
              <a:rPr lang="en-US" altLang="zh-CN" sz="2800" dirty="0" smtClean="0"/>
              <a:t> __ </a:t>
            </a:r>
            <a:r>
              <a:rPr lang="en-US" altLang="zh-CN" sz="2800" dirty="0" err="1" smtClean="0"/>
              <a:t>ào</a:t>
            </a:r>
            <a:endParaRPr lang="en-US" altLang="zh-CN" sz="2800" dirty="0" smtClean="0"/>
          </a:p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10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āng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ǎi</a:t>
            </a:r>
            <a:r>
              <a:rPr lang="zh-CN" altLang="en-US" sz="2800" dirty="0" smtClean="0"/>
              <a:t>     （</a:t>
            </a:r>
            <a:r>
              <a:rPr lang="en-US" altLang="zh-CN" sz="2800" dirty="0" smtClean="0"/>
              <a:t>11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áng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ǎi</a:t>
            </a:r>
            <a:r>
              <a:rPr lang="zh-CN" altLang="en-US" sz="2800" dirty="0" smtClean="0"/>
              <a:t>  （</a:t>
            </a:r>
            <a:r>
              <a:rPr lang="en-US" altLang="zh-CN" sz="2800" dirty="0" smtClean="0"/>
              <a:t>12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___</a:t>
            </a:r>
            <a:r>
              <a:rPr lang="en-US" altLang="zh-CN" sz="2800" dirty="0" err="1" smtClean="0"/>
              <a:t>ōng</a:t>
            </a:r>
            <a:r>
              <a:rPr lang="en-US" altLang="zh-CN" sz="2800" dirty="0" smtClean="0"/>
              <a:t> ___</a:t>
            </a:r>
            <a:r>
              <a:rPr lang="en-US" altLang="zh-CN" sz="2800" dirty="0" err="1" smtClean="0"/>
              <a:t>uì</a:t>
            </a:r>
            <a:endParaRPr lang="en-US" altLang="zh-CN" sz="2800" dirty="0" smtClean="0"/>
          </a:p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13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m</a:t>
            </a:r>
            <a:r>
              <a:rPr lang="zh-CN" altLang="en-US" sz="2800" dirty="0" smtClean="0"/>
              <a:t>  </a:t>
            </a:r>
            <a:r>
              <a:rPr lang="en-US" altLang="zh-CN" sz="2800" dirty="0"/>
              <a:t>___</a:t>
            </a:r>
            <a:r>
              <a:rPr lang="zh-CN" altLang="en-US" sz="2800" dirty="0" smtClean="0"/>
              <a:t>             （</a:t>
            </a:r>
            <a:r>
              <a:rPr lang="en-US" altLang="zh-CN" sz="2800" dirty="0" smtClean="0"/>
              <a:t>14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p ___</a:t>
            </a:r>
            <a:r>
              <a:rPr lang="zh-CN" altLang="en-US" sz="2800" dirty="0" smtClean="0"/>
              <a:t>             （</a:t>
            </a:r>
            <a:r>
              <a:rPr lang="en-US" altLang="zh-CN" sz="2800" dirty="0" smtClean="0"/>
              <a:t>15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t___</a:t>
            </a:r>
          </a:p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16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l ___</a:t>
            </a:r>
            <a:r>
              <a:rPr lang="zh-CN" altLang="en-US" sz="2800" dirty="0" smtClean="0"/>
              <a:t>                （</a:t>
            </a:r>
            <a:r>
              <a:rPr lang="en-US" altLang="zh-CN" sz="2800" dirty="0" smtClean="0"/>
              <a:t>17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p ___</a:t>
            </a:r>
            <a:r>
              <a:rPr lang="zh-CN" altLang="en-US" sz="2800" dirty="0" smtClean="0"/>
              <a:t>              （</a:t>
            </a:r>
            <a:r>
              <a:rPr lang="en-US" altLang="zh-CN" sz="2800" dirty="0" smtClean="0"/>
              <a:t>18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 d ___</a:t>
            </a:r>
          </a:p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19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n___ h </a:t>
            </a:r>
            <a:r>
              <a:rPr lang="en-US" altLang="zh-CN" sz="2800" dirty="0"/>
              <a:t>___</a:t>
            </a:r>
            <a:r>
              <a:rPr lang="zh-CN" altLang="en-US" sz="2800" dirty="0" smtClean="0"/>
              <a:t>     （</a:t>
            </a:r>
            <a:r>
              <a:rPr lang="en-US" altLang="zh-CN" sz="2800" dirty="0" smtClean="0"/>
              <a:t>20</a:t>
            </a:r>
            <a:r>
              <a:rPr lang="zh-CN" altLang="en-US" sz="2800" dirty="0" smtClean="0"/>
              <a:t>） </a:t>
            </a:r>
            <a:r>
              <a:rPr lang="en-US" altLang="zh-CN" sz="2800" dirty="0" smtClean="0"/>
              <a:t>b___ b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___</a:t>
            </a:r>
            <a:r>
              <a:rPr lang="zh-CN" altLang="en-US" sz="2800" dirty="0" smtClean="0"/>
              <a:t>   （</a:t>
            </a:r>
            <a:r>
              <a:rPr lang="en-US" altLang="zh-CN" sz="2800" dirty="0" smtClean="0"/>
              <a:t>21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t ___d </a:t>
            </a:r>
            <a:r>
              <a:rPr lang="en-US" altLang="zh-CN" sz="2800" dirty="0"/>
              <a:t>___</a:t>
            </a:r>
            <a:r>
              <a:rPr lang="zh-CN" altLang="en-US" sz="2800" dirty="0"/>
              <a:t> </a:t>
            </a:r>
            <a:endParaRPr lang="en-US" altLang="zh-CN" sz="2800" dirty="0" smtClean="0"/>
          </a:p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22</a:t>
            </a:r>
            <a:r>
              <a:rPr lang="zh-CN" altLang="en-US" sz="2800" dirty="0" smtClean="0"/>
              <a:t>）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b ___ n </a:t>
            </a:r>
            <a:r>
              <a:rPr lang="en-US" altLang="zh-CN" sz="2800" dirty="0"/>
              <a:t>___</a:t>
            </a:r>
            <a:r>
              <a:rPr lang="zh-CN" altLang="en-US" sz="2800" dirty="0" smtClean="0"/>
              <a:t>    （</a:t>
            </a:r>
            <a:r>
              <a:rPr lang="en-US" altLang="zh-CN" sz="2800" dirty="0" smtClean="0"/>
              <a:t>23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m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___k </a:t>
            </a:r>
            <a:r>
              <a:rPr lang="en-US" altLang="zh-CN" sz="2800" dirty="0"/>
              <a:t>___</a:t>
            </a:r>
            <a:r>
              <a:rPr lang="zh-CN" altLang="en-US" sz="2800" dirty="0" smtClean="0"/>
              <a:t>   （</a:t>
            </a:r>
            <a:r>
              <a:rPr lang="en-US" altLang="zh-CN" sz="2800" dirty="0" smtClean="0"/>
              <a:t>24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d ___ p___</a:t>
            </a:r>
            <a:r>
              <a:rPr lang="zh-CN" altLang="en-US" sz="2800" dirty="0" smtClean="0"/>
              <a:t> 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126189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2104886" y="390240"/>
            <a:ext cx="10515600" cy="1325563"/>
          </a:xfrm>
        </p:spPr>
        <p:txBody>
          <a:bodyPr/>
          <a:lstStyle/>
          <a:p>
            <a:r>
              <a:rPr lang="zh-CN" altLang="en-US" b="1" dirty="0"/>
              <a:t>打招呼   </a:t>
            </a:r>
            <a:r>
              <a:rPr lang="en-US" altLang="zh-CN" b="1" dirty="0"/>
              <a:t>Greeting 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319382" y="1922576"/>
            <a:ext cx="6207542" cy="49354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对话  </a:t>
            </a:r>
            <a:r>
              <a:rPr lang="zh-CN" altLang="en-US" dirty="0" smtClean="0"/>
              <a:t> </a:t>
            </a:r>
            <a:r>
              <a:rPr lang="en-US" altLang="zh-CN" dirty="0"/>
              <a:t>Dialogue</a:t>
            </a:r>
          </a:p>
          <a:p>
            <a:pPr marL="0" indent="0">
              <a:buNone/>
            </a:pPr>
            <a:r>
              <a:rPr lang="en-US" altLang="zh-CN" dirty="0" smtClean="0"/>
              <a:t>(1) A: </a:t>
            </a:r>
            <a:r>
              <a:rPr lang="en-US" altLang="zh-CN" dirty="0" err="1" smtClean="0"/>
              <a:t>Níhǎo</a:t>
            </a:r>
            <a:r>
              <a:rPr lang="en-US" altLang="zh-CN" dirty="0" smtClean="0"/>
              <a:t>                                                 </a:t>
            </a:r>
          </a:p>
          <a:p>
            <a:pPr marL="0" indent="0">
              <a:buNone/>
            </a:pPr>
            <a:r>
              <a:rPr lang="en-US" altLang="zh-CN" dirty="0" smtClean="0"/>
              <a:t>          </a:t>
            </a:r>
            <a:r>
              <a:rPr lang="zh-CN" altLang="en-US" dirty="0" smtClean="0"/>
              <a:t>你 好</a:t>
            </a:r>
            <a:r>
              <a:rPr lang="en-US" altLang="zh-CN" dirty="0" smtClean="0"/>
              <a:t>!</a:t>
            </a:r>
            <a:r>
              <a:rPr lang="zh-CN" altLang="en-US" dirty="0" smtClean="0"/>
              <a:t>                   </a:t>
            </a:r>
            <a:r>
              <a:rPr lang="en-US" altLang="zh-CN" dirty="0" smtClean="0"/>
              <a:t>Hello!</a:t>
            </a:r>
            <a:endParaRPr lang="zh-CN" altLang="en-US" dirty="0"/>
          </a:p>
          <a:p>
            <a:pPr marL="0" indent="0">
              <a:buNone/>
            </a:pPr>
            <a:r>
              <a:rPr lang="en-US" altLang="zh-CN" dirty="0" smtClean="0"/>
              <a:t>      B</a:t>
            </a:r>
            <a:r>
              <a:rPr lang="en-US" altLang="zh-CN" dirty="0"/>
              <a:t>: </a:t>
            </a:r>
            <a:r>
              <a:rPr lang="en-US" altLang="zh-CN" dirty="0" err="1" smtClean="0"/>
              <a:t>Níhǎo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</a:t>
            </a:r>
            <a:r>
              <a:rPr lang="en-US" altLang="zh-CN" dirty="0" smtClean="0"/>
              <a:t>       </a:t>
            </a:r>
            <a:r>
              <a:rPr lang="zh-CN" altLang="en-US" dirty="0" smtClean="0"/>
              <a:t>你 好 </a:t>
            </a:r>
            <a:r>
              <a:rPr lang="en-US" altLang="zh-CN" dirty="0" smtClean="0"/>
              <a:t>!</a:t>
            </a:r>
            <a:r>
              <a:rPr lang="zh-CN" altLang="en-US" dirty="0" smtClean="0"/>
              <a:t>                  </a:t>
            </a:r>
            <a:r>
              <a:rPr lang="en-US" altLang="zh-CN" dirty="0" smtClean="0"/>
              <a:t>Hello!</a:t>
            </a:r>
          </a:p>
          <a:p>
            <a:pPr marL="0" indent="0">
              <a:buNone/>
            </a:pPr>
            <a:r>
              <a:rPr lang="en-US" altLang="zh-CN" dirty="0" smtClean="0"/>
              <a:t>(2)  Student (s): </a:t>
            </a:r>
            <a:r>
              <a:rPr lang="en-US" altLang="zh-CN" dirty="0" err="1" smtClean="0">
                <a:solidFill>
                  <a:schemeClr val="accent2">
                    <a:lumMod val="50000"/>
                  </a:schemeClr>
                </a:solidFill>
              </a:rPr>
              <a:t>Nínhǎo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                                                </a:t>
            </a:r>
            <a:endParaRPr lang="en-US" altLang="zh-CN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         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                   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</a:rPr>
              <a:t>您好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!            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dirty="0" smtClean="0">
                <a:solidFill>
                  <a:schemeClr val="accent2">
                    <a:lumMod val="50000"/>
                  </a:schemeClr>
                </a:solidFill>
              </a:rPr>
              <a:t> Hello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!</a:t>
            </a:r>
          </a:p>
          <a:p>
            <a:pPr marL="0" indent="0">
              <a:buNone/>
            </a:pPr>
            <a:r>
              <a:rPr lang="en-US" altLang="zh-CN" dirty="0"/>
              <a:t>      </a:t>
            </a:r>
            <a:r>
              <a:rPr lang="en-US" altLang="zh-CN" dirty="0" smtClean="0"/>
              <a:t> Teacher: </a:t>
            </a:r>
            <a:r>
              <a:rPr lang="en-US" altLang="zh-CN" dirty="0" err="1" smtClean="0"/>
              <a:t>Níhǎo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Nǐmen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hao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</a:t>
            </a:r>
            <a:r>
              <a:rPr lang="en-US" altLang="zh-CN" dirty="0" smtClean="0"/>
              <a:t>             </a:t>
            </a:r>
            <a:r>
              <a:rPr lang="zh-CN" altLang="en-US" dirty="0" smtClean="0"/>
              <a:t>你 </a:t>
            </a:r>
            <a:r>
              <a:rPr lang="zh-CN" altLang="en-US" dirty="0"/>
              <a:t>好 </a:t>
            </a:r>
            <a:r>
              <a:rPr lang="en-US" altLang="zh-CN" dirty="0"/>
              <a:t>! </a:t>
            </a:r>
            <a:r>
              <a:rPr lang="en-US" altLang="zh-CN" dirty="0" smtClean="0"/>
              <a:t> </a:t>
            </a:r>
            <a:r>
              <a:rPr lang="zh-CN" altLang="en-US" dirty="0" smtClean="0"/>
              <a:t>你们好！</a:t>
            </a:r>
            <a:r>
              <a:rPr lang="en-US" altLang="zh-CN" dirty="0" smtClean="0"/>
              <a:t>   Hello!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040" y="1435507"/>
            <a:ext cx="4634217" cy="4634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9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2008536" y="403491"/>
            <a:ext cx="10515600" cy="1325563"/>
          </a:xfrm>
        </p:spPr>
        <p:txBody>
          <a:bodyPr/>
          <a:lstStyle/>
          <a:p>
            <a:r>
              <a:rPr lang="zh-CN" altLang="en-US" b="1" dirty="0"/>
              <a:t>打招呼   </a:t>
            </a:r>
            <a:r>
              <a:rPr lang="en-US" altLang="zh-CN" b="1" dirty="0"/>
              <a:t>Greeting 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880348" y="2127305"/>
            <a:ext cx="10515600" cy="43513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 err="1"/>
              <a:t>Zǎoshang</a:t>
            </a:r>
            <a:r>
              <a:rPr lang="en-US" altLang="zh-CN" dirty="0"/>
              <a:t> </a:t>
            </a:r>
            <a:r>
              <a:rPr lang="en-US" altLang="zh-CN" dirty="0" err="1"/>
              <a:t>hǎo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</a:rPr>
              <a:t>早    上</a:t>
            </a:r>
            <a:r>
              <a:rPr lang="zh-CN" altLang="en-US" dirty="0"/>
              <a:t>     好          </a:t>
            </a:r>
            <a:r>
              <a:rPr lang="en-US" altLang="zh-CN" dirty="0"/>
              <a:t>Good morning!</a:t>
            </a:r>
          </a:p>
          <a:p>
            <a:pPr marL="0" indent="0">
              <a:buNone/>
            </a:pPr>
            <a:r>
              <a:rPr lang="en-US" altLang="zh-CN" dirty="0"/>
              <a:t>         </a:t>
            </a:r>
            <a:r>
              <a:rPr lang="en-US" altLang="zh-CN" dirty="0" smtClean="0"/>
              <a:t>  </a:t>
            </a:r>
            <a:r>
              <a:rPr lang="en-US" altLang="zh-CN" dirty="0" err="1" smtClean="0"/>
              <a:t>Xiàwǔ</a:t>
            </a:r>
            <a:r>
              <a:rPr lang="en-US" altLang="zh-CN" dirty="0" smtClean="0"/>
              <a:t> 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hǎo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</a:t>
            </a:r>
            <a:r>
              <a:rPr lang="zh-CN" altLang="en-US" dirty="0" smtClean="0">
                <a:solidFill>
                  <a:schemeClr val="accent2">
                    <a:lumMod val="50000"/>
                  </a:schemeClr>
                </a:solidFill>
              </a:rPr>
              <a:t>下   午  </a:t>
            </a:r>
            <a:r>
              <a:rPr lang="zh-CN" altLang="en-US" dirty="0" smtClean="0"/>
              <a:t>好             </a:t>
            </a:r>
            <a:r>
              <a:rPr lang="en-US" altLang="zh-CN" dirty="0" smtClean="0"/>
              <a:t>Good afternoon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          </a:t>
            </a:r>
            <a:r>
              <a:rPr lang="en-US" altLang="zh-CN" dirty="0" err="1"/>
              <a:t>Wǎnshang</a:t>
            </a:r>
            <a:r>
              <a:rPr lang="en-US" altLang="zh-CN" dirty="0"/>
              <a:t> </a:t>
            </a:r>
            <a:r>
              <a:rPr lang="en-US" altLang="zh-CN" dirty="0" err="1"/>
              <a:t>hǎo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</a:rPr>
              <a:t>晚    上      </a:t>
            </a:r>
            <a:r>
              <a:rPr lang="zh-CN" altLang="en-US" dirty="0"/>
              <a:t>好        </a:t>
            </a:r>
            <a:r>
              <a:rPr lang="en-US" altLang="zh-CN" dirty="0"/>
              <a:t>Good evening</a:t>
            </a:r>
            <a:r>
              <a:rPr lang="en-US" altLang="zh-CN" dirty="0" smtClean="0"/>
              <a:t>!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693" y="724041"/>
            <a:ext cx="2397169" cy="239716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426" y="3441760"/>
            <a:ext cx="2672743" cy="267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00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-397123" y="-538250"/>
            <a:ext cx="2555690" cy="2296167"/>
            <a:chOff x="-1344978" y="-685187"/>
            <a:chExt cx="6781080" cy="6092478"/>
          </a:xfrm>
        </p:grpSpPr>
        <p:sp>
          <p:nvSpPr>
            <p:cNvPr id="42" name="椭圆 41"/>
            <p:cNvSpPr/>
            <p:nvPr/>
          </p:nvSpPr>
          <p:spPr>
            <a:xfrm>
              <a:off x="-185195" y="-312516"/>
              <a:ext cx="2245488" cy="22454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1344978" y="-144876"/>
              <a:ext cx="2689956" cy="26899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94840" y="1571529"/>
              <a:ext cx="1318720" cy="1318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-844556" y="2481611"/>
              <a:ext cx="1947513" cy="19475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1771092" y="283376"/>
              <a:ext cx="2606873" cy="260687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1344978" y="-685187"/>
              <a:ext cx="1644608" cy="1644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-574093" y="4228496"/>
              <a:ext cx="1130238" cy="113023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2625707" y="3733966"/>
              <a:ext cx="817868" cy="8178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2371916" y="4306414"/>
              <a:ext cx="245420" cy="2454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1921862" y="3754016"/>
              <a:ext cx="245420" cy="2454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779290" y="3536976"/>
              <a:ext cx="245420" cy="2454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533870" y="4916451"/>
              <a:ext cx="490840" cy="490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779289" y="156746"/>
              <a:ext cx="1656813" cy="1656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2055477" y="38079"/>
            <a:ext cx="10515600" cy="1325563"/>
          </a:xfrm>
        </p:spPr>
        <p:txBody>
          <a:bodyPr/>
          <a:lstStyle/>
          <a:p>
            <a:r>
              <a:rPr lang="zh-CN" altLang="en-US" b="1" dirty="0"/>
              <a:t>打招呼   </a:t>
            </a:r>
            <a:r>
              <a:rPr lang="en-US" altLang="zh-CN" b="1" dirty="0"/>
              <a:t>Greeting 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760371" y="1473767"/>
            <a:ext cx="6552906" cy="526597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 </a:t>
            </a:r>
            <a:r>
              <a:rPr lang="en-US" altLang="zh-CN" dirty="0"/>
              <a:t>A:</a:t>
            </a:r>
            <a:r>
              <a:rPr lang="zh-CN" altLang="en-US" dirty="0" smtClean="0"/>
              <a:t>  </a:t>
            </a:r>
            <a:r>
              <a:rPr lang="en-US" altLang="zh-CN" dirty="0" err="1" smtClean="0"/>
              <a:t>Xièxie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                 谢谢         </a:t>
            </a:r>
            <a:r>
              <a:rPr lang="en-US" altLang="zh-CN" dirty="0" smtClean="0"/>
              <a:t>Thanks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B: </a:t>
            </a:r>
            <a:r>
              <a:rPr lang="en-US" altLang="zh-CN" dirty="0" err="1" smtClean="0"/>
              <a:t>Bú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kèqi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    </a:t>
            </a:r>
            <a:r>
              <a:rPr lang="zh-CN" altLang="en-US" dirty="0" smtClean="0"/>
              <a:t>不客气      </a:t>
            </a:r>
            <a:r>
              <a:rPr lang="en-US" altLang="zh-CN" dirty="0" smtClean="0"/>
              <a:t>You’re </a:t>
            </a:r>
            <a:r>
              <a:rPr lang="en-US" altLang="zh-CN" dirty="0"/>
              <a:t>welcome 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</a:t>
            </a:r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 smtClean="0"/>
              <a:t>5</a:t>
            </a:r>
            <a:r>
              <a:rPr lang="zh-CN" altLang="en-US" dirty="0" smtClean="0"/>
              <a:t>）</a:t>
            </a:r>
            <a:r>
              <a:rPr lang="en-US" altLang="zh-CN" dirty="0" smtClean="0"/>
              <a:t>A:Duìbuqǐ              </a:t>
            </a:r>
          </a:p>
          <a:p>
            <a:pPr marL="0" indent="0">
              <a:buNone/>
            </a:pPr>
            <a:r>
              <a:rPr lang="zh-CN" altLang="en-US" dirty="0"/>
              <a:t> </a:t>
            </a:r>
            <a:r>
              <a:rPr lang="zh-CN" altLang="en-US" dirty="0" smtClean="0"/>
              <a:t>              对不起        </a:t>
            </a:r>
            <a:r>
              <a:rPr lang="en-US" altLang="zh-CN" dirty="0"/>
              <a:t>I am </a:t>
            </a:r>
            <a:r>
              <a:rPr lang="en-US" altLang="zh-CN" dirty="0" smtClean="0"/>
              <a:t>sorry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B: </a:t>
            </a:r>
            <a:r>
              <a:rPr lang="en-US" altLang="zh-CN" dirty="0" err="1" smtClean="0"/>
              <a:t>Méi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guānxi</a:t>
            </a:r>
            <a:r>
              <a:rPr lang="en-US" altLang="zh-CN" dirty="0" smtClean="0"/>
              <a:t>   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   </a:t>
            </a:r>
            <a:r>
              <a:rPr lang="zh-CN" altLang="en-US" dirty="0" smtClean="0"/>
              <a:t>没关系</a:t>
            </a:r>
            <a:r>
              <a:rPr lang="en-US" altLang="zh-CN" dirty="0" smtClean="0"/>
              <a:t>       </a:t>
            </a:r>
            <a:r>
              <a:rPr lang="en-US" altLang="zh-CN" dirty="0"/>
              <a:t>Don’t mention </a:t>
            </a:r>
            <a:r>
              <a:rPr lang="en-US" altLang="zh-CN" dirty="0" smtClean="0"/>
              <a:t>it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（</a:t>
            </a:r>
            <a:r>
              <a:rPr lang="en-US" altLang="zh-CN" dirty="0" smtClean="0"/>
              <a:t>6</a:t>
            </a:r>
            <a:r>
              <a:rPr lang="zh-CN" altLang="en-US" dirty="0" smtClean="0"/>
              <a:t>）  </a:t>
            </a:r>
            <a:r>
              <a:rPr lang="en-US" altLang="zh-CN" dirty="0" err="1" smtClean="0"/>
              <a:t>Qǐng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jin</a:t>
            </a:r>
            <a:r>
              <a:rPr lang="zh-CN" altLang="en-US" dirty="0" smtClean="0"/>
              <a:t>！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</a:t>
            </a:r>
            <a:r>
              <a:rPr lang="zh-CN" altLang="en-US" dirty="0" smtClean="0"/>
              <a:t>  请   </a:t>
            </a:r>
            <a:r>
              <a:rPr lang="zh-CN" altLang="en-US" u="sng" dirty="0" smtClean="0">
                <a:solidFill>
                  <a:schemeClr val="accent2">
                    <a:lumMod val="50000"/>
                  </a:schemeClr>
                </a:solidFill>
              </a:rPr>
              <a:t>进</a:t>
            </a:r>
            <a:r>
              <a:rPr lang="zh-CN" altLang="en-US" dirty="0" smtClean="0"/>
              <a:t>          </a:t>
            </a:r>
            <a:r>
              <a:rPr lang="en-US" altLang="zh-CN" dirty="0" smtClean="0"/>
              <a:t>Please come in!</a:t>
            </a:r>
            <a:r>
              <a:rPr lang="zh-CN" altLang="en-US" dirty="0" smtClean="0"/>
              <a:t>                              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椭圆形标注 4"/>
          <p:cNvSpPr/>
          <p:nvPr/>
        </p:nvSpPr>
        <p:spPr>
          <a:xfrm>
            <a:off x="5659187" y="3785151"/>
            <a:ext cx="4466896" cy="2139140"/>
          </a:xfrm>
          <a:prstGeom prst="wedgeEllipseCallo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200" dirty="0">
                <a:solidFill>
                  <a:schemeClr val="tx1"/>
                </a:solidFill>
              </a:rPr>
              <a:t>坐</a:t>
            </a:r>
            <a:r>
              <a:rPr lang="en-US" altLang="zh-CN" sz="2200" dirty="0" err="1">
                <a:solidFill>
                  <a:schemeClr val="tx1"/>
                </a:solidFill>
              </a:rPr>
              <a:t>zuò</a:t>
            </a:r>
            <a:r>
              <a:rPr lang="en-US" altLang="zh-CN" sz="2200" dirty="0">
                <a:solidFill>
                  <a:schemeClr val="tx1"/>
                </a:solidFill>
              </a:rPr>
              <a:t>            </a:t>
            </a:r>
            <a:r>
              <a:rPr lang="en-US" altLang="zh-CN" sz="2200" dirty="0" smtClean="0">
                <a:solidFill>
                  <a:schemeClr val="tx1"/>
                </a:solidFill>
              </a:rPr>
              <a:t>to </a:t>
            </a:r>
            <a:r>
              <a:rPr lang="en-US" altLang="zh-CN" sz="2200" dirty="0">
                <a:solidFill>
                  <a:schemeClr val="tx1"/>
                </a:solidFill>
              </a:rPr>
              <a:t>sit</a:t>
            </a:r>
          </a:p>
          <a:p>
            <a:pPr algn="ctr"/>
            <a:r>
              <a:rPr lang="zh-CN" altLang="en-US" sz="2200" dirty="0">
                <a:solidFill>
                  <a:schemeClr val="tx1"/>
                </a:solidFill>
              </a:rPr>
              <a:t>     听</a:t>
            </a:r>
            <a:r>
              <a:rPr lang="en-US" altLang="zh-CN" sz="2200" dirty="0" err="1">
                <a:solidFill>
                  <a:schemeClr val="tx1"/>
                </a:solidFill>
              </a:rPr>
              <a:t>tīng</a:t>
            </a:r>
            <a:r>
              <a:rPr lang="en-US" altLang="zh-CN" sz="2200" dirty="0">
                <a:solidFill>
                  <a:schemeClr val="tx1"/>
                </a:solidFill>
              </a:rPr>
              <a:t>             to  listen</a:t>
            </a:r>
          </a:p>
          <a:p>
            <a:pPr algn="ctr"/>
            <a:r>
              <a:rPr lang="zh-CN" altLang="en-US" sz="2200" dirty="0">
                <a:solidFill>
                  <a:schemeClr val="tx1"/>
                </a:solidFill>
              </a:rPr>
              <a:t>说</a:t>
            </a:r>
            <a:r>
              <a:rPr lang="en-US" altLang="zh-CN" sz="2200" dirty="0" err="1">
                <a:solidFill>
                  <a:schemeClr val="tx1"/>
                </a:solidFill>
              </a:rPr>
              <a:t>shuō</a:t>
            </a:r>
            <a:r>
              <a:rPr lang="en-US" altLang="zh-CN" sz="2200" dirty="0">
                <a:solidFill>
                  <a:schemeClr val="tx1"/>
                </a:solidFill>
              </a:rPr>
              <a:t>           to  say</a:t>
            </a:r>
          </a:p>
          <a:p>
            <a:pPr algn="ctr"/>
            <a:r>
              <a:rPr lang="zh-CN" altLang="en-US" sz="2200" dirty="0">
                <a:solidFill>
                  <a:schemeClr val="tx1"/>
                </a:solidFill>
              </a:rPr>
              <a:t>  读</a:t>
            </a:r>
            <a:r>
              <a:rPr lang="en-US" altLang="zh-CN" sz="2200" dirty="0" err="1">
                <a:solidFill>
                  <a:schemeClr val="tx1"/>
                </a:solidFill>
              </a:rPr>
              <a:t>dú</a:t>
            </a:r>
            <a:r>
              <a:rPr lang="en-US" altLang="zh-CN" sz="2200" dirty="0">
                <a:solidFill>
                  <a:schemeClr val="tx1"/>
                </a:solidFill>
              </a:rPr>
              <a:t>               to  read</a:t>
            </a:r>
          </a:p>
          <a:p>
            <a:pPr algn="ctr"/>
            <a:r>
              <a:rPr lang="zh-CN" altLang="en-US" sz="2200" dirty="0">
                <a:solidFill>
                  <a:schemeClr val="tx1"/>
                </a:solidFill>
              </a:rPr>
              <a:t>    写</a:t>
            </a:r>
            <a:r>
              <a:rPr lang="en-US" altLang="zh-CN" sz="2200" dirty="0" err="1">
                <a:solidFill>
                  <a:schemeClr val="tx1"/>
                </a:solidFill>
              </a:rPr>
              <a:t>xiě</a:t>
            </a:r>
            <a:r>
              <a:rPr lang="en-US" altLang="zh-CN" sz="2200" dirty="0">
                <a:solidFill>
                  <a:schemeClr val="tx1"/>
                </a:solidFill>
              </a:rPr>
              <a:t>               to  write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675" y="25350"/>
            <a:ext cx="2917062" cy="291706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1674" y="1227317"/>
            <a:ext cx="2258512" cy="243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78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主题1">
  <a:themeElements>
    <a:clrScheme name="MOMODA1">
      <a:dk1>
        <a:sysClr val="windowText" lastClr="000000"/>
      </a:dk1>
      <a:lt1>
        <a:sysClr val="window" lastClr="FFFFFF"/>
      </a:lt1>
      <a:dk2>
        <a:srgbClr val="A5A5A5"/>
      </a:dk2>
      <a:lt2>
        <a:srgbClr val="DCD8DC"/>
      </a:lt2>
      <a:accent1>
        <a:srgbClr val="CF5F55"/>
      </a:accent1>
      <a:accent2>
        <a:srgbClr val="F2C06B"/>
      </a:accent2>
      <a:accent3>
        <a:srgbClr val="5F9387"/>
      </a:accent3>
      <a:accent4>
        <a:srgbClr val="97A6AB"/>
      </a:accent4>
      <a:accent5>
        <a:srgbClr val="837664"/>
      </a:accent5>
      <a:accent6>
        <a:srgbClr val="3F3F3F"/>
      </a:accent6>
      <a:hlink>
        <a:srgbClr val="FFFFFF"/>
      </a:hlink>
      <a:folHlink>
        <a:srgbClr val="8C8C8C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" id="{CBFA3A83-6BCC-4EE0-BB32-B92CCBD9E2A4}" vid="{69435C07-64FA-4E6E-A1D3-F570153E1B26}"/>
    </a:ext>
  </a:extLst>
</a:theme>
</file>

<file path=ppt/theme/theme2.xml><?xml version="1.0" encoding="utf-8"?>
<a:theme xmlns:a="http://schemas.openxmlformats.org/drawingml/2006/main" name="1_主题1">
  <a:themeElements>
    <a:clrScheme name="MOMODA1">
      <a:dk1>
        <a:sysClr val="windowText" lastClr="000000"/>
      </a:dk1>
      <a:lt1>
        <a:sysClr val="window" lastClr="FFFFFF"/>
      </a:lt1>
      <a:dk2>
        <a:srgbClr val="A5A5A5"/>
      </a:dk2>
      <a:lt2>
        <a:srgbClr val="DCD8DC"/>
      </a:lt2>
      <a:accent1>
        <a:srgbClr val="CF5F55"/>
      </a:accent1>
      <a:accent2>
        <a:srgbClr val="F2C06B"/>
      </a:accent2>
      <a:accent3>
        <a:srgbClr val="5F9387"/>
      </a:accent3>
      <a:accent4>
        <a:srgbClr val="97A6AB"/>
      </a:accent4>
      <a:accent5>
        <a:srgbClr val="837664"/>
      </a:accent5>
      <a:accent6>
        <a:srgbClr val="3F3F3F"/>
      </a:accent6>
      <a:hlink>
        <a:srgbClr val="FFFFFF"/>
      </a:hlink>
      <a:folHlink>
        <a:srgbClr val="8C8C8C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" id="{CBFA3A83-6BCC-4EE0-BB32-B92CCBD9E2A4}" vid="{69435C07-64FA-4E6E-A1D3-F570153E1B26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OMODA1">
    <a:dk1>
      <a:sysClr val="windowText" lastClr="000000"/>
    </a:dk1>
    <a:lt1>
      <a:sysClr val="window" lastClr="FFFFFF"/>
    </a:lt1>
    <a:dk2>
      <a:srgbClr val="A5A5A5"/>
    </a:dk2>
    <a:lt2>
      <a:srgbClr val="DCD8DC"/>
    </a:lt2>
    <a:accent1>
      <a:srgbClr val="CF5F55"/>
    </a:accent1>
    <a:accent2>
      <a:srgbClr val="F2C06B"/>
    </a:accent2>
    <a:accent3>
      <a:srgbClr val="5F9387"/>
    </a:accent3>
    <a:accent4>
      <a:srgbClr val="97A6AB"/>
    </a:accent4>
    <a:accent5>
      <a:srgbClr val="837664"/>
    </a:accent5>
    <a:accent6>
      <a:srgbClr val="3F3F3F"/>
    </a:accent6>
    <a:hlink>
      <a:srgbClr val="FFFFFF"/>
    </a:hlink>
    <a:folHlink>
      <a:srgbClr val="8C8C8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2689</TotalTime>
  <Words>2294</Words>
  <Application>Microsoft Office PowerPoint</Application>
  <PresentationFormat>宽屏</PresentationFormat>
  <Paragraphs>402</Paragraphs>
  <Slides>36</Slides>
  <Notes>35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44" baseType="lpstr">
      <vt:lpstr>宋体</vt:lpstr>
      <vt:lpstr>微软雅黑</vt:lpstr>
      <vt:lpstr>Arial</vt:lpstr>
      <vt:lpstr>Calibri</vt:lpstr>
      <vt:lpstr>Calibri Light</vt:lpstr>
      <vt:lpstr>Times New Roman</vt:lpstr>
      <vt:lpstr>主题1</vt:lpstr>
      <vt:lpstr>1_主题1</vt:lpstr>
      <vt:lpstr>PowerPoint 演示文稿</vt:lpstr>
      <vt:lpstr>复习 Review  声母+韵母 The Combination of Initials and Finals</vt:lpstr>
      <vt:lpstr>声母+韵母 The Combination of Initials and Finals</vt:lpstr>
      <vt:lpstr>Phonetic drills</vt:lpstr>
      <vt:lpstr>Phonetic drills</vt:lpstr>
      <vt:lpstr> Dictation Listen to the recording, and the fill in the blanks </vt:lpstr>
      <vt:lpstr>打招呼   Greeting </vt:lpstr>
      <vt:lpstr>打招呼   Greeting </vt:lpstr>
      <vt:lpstr>打招呼   Greeting </vt:lpstr>
      <vt:lpstr>问候 Greetings</vt:lpstr>
      <vt:lpstr>问候 Greetings</vt:lpstr>
      <vt:lpstr>第一次见面  First Meeting</vt:lpstr>
      <vt:lpstr>告别     Farewell</vt:lpstr>
      <vt:lpstr>PowerPoint 演示文稿</vt:lpstr>
      <vt:lpstr>声母+韵母 The Combination of Initials and Finals</vt:lpstr>
      <vt:lpstr>声母+韵母 The Combination of Initials and Finals</vt:lpstr>
      <vt:lpstr>Phonetic drills</vt:lpstr>
      <vt:lpstr>Phonetic drills</vt:lpstr>
      <vt:lpstr> Dictation Listen to the recording, and the fill in the blanks </vt:lpstr>
      <vt:lpstr>声母+韵母 The Combination of Initials and Finals</vt:lpstr>
      <vt:lpstr>声母+韵母 The Combination of Initials and Finals</vt:lpstr>
      <vt:lpstr>Express</vt:lpstr>
      <vt:lpstr>1.Do You Know His Telephone Number?</vt:lpstr>
      <vt:lpstr>Do You Know His Telephone Number?</vt:lpstr>
      <vt:lpstr>PowerPoint 演示文稿</vt:lpstr>
      <vt:lpstr> 2.Hey , Hello！</vt:lpstr>
      <vt:lpstr>Hey , Hello！</vt:lpstr>
      <vt:lpstr>时间都去哪儿了 where are all the time </vt:lpstr>
      <vt:lpstr> 3.What Time Shall We Meet?</vt:lpstr>
      <vt:lpstr>What Time Shall We Meet?</vt:lpstr>
      <vt:lpstr>How to Ask for a Telephone Number</vt:lpstr>
      <vt:lpstr>Sentence Frequently Used when Making a Call</vt:lpstr>
      <vt:lpstr>How to Answer a Telephone</vt:lpstr>
      <vt:lpstr>小结  Summary</vt:lpstr>
      <vt:lpstr>小结  Summary</vt:lpstr>
      <vt:lpstr>作业 Homework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刘敏</cp:lastModifiedBy>
  <cp:revision>355</cp:revision>
  <dcterms:created xsi:type="dcterms:W3CDTF">2017-02-06T14:36:57Z</dcterms:created>
  <dcterms:modified xsi:type="dcterms:W3CDTF">2017-03-24T02:34:22Z</dcterms:modified>
</cp:coreProperties>
</file>

<file path=docProps/thumbnail.jpeg>
</file>